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23" r:id="rId1"/>
  </p:sldMasterIdLst>
  <p:notesMasterIdLst>
    <p:notesMasterId r:id="rId36"/>
  </p:notesMasterIdLst>
  <p:sldIdLst>
    <p:sldId id="256" r:id="rId2"/>
    <p:sldId id="257" r:id="rId3"/>
    <p:sldId id="258" r:id="rId4"/>
    <p:sldId id="279" r:id="rId5"/>
    <p:sldId id="259" r:id="rId6"/>
    <p:sldId id="260" r:id="rId7"/>
    <p:sldId id="261" r:id="rId8"/>
    <p:sldId id="277" r:id="rId9"/>
    <p:sldId id="278" r:id="rId10"/>
    <p:sldId id="282" r:id="rId11"/>
    <p:sldId id="263" r:id="rId12"/>
    <p:sldId id="280" r:id="rId13"/>
    <p:sldId id="281" r:id="rId14"/>
    <p:sldId id="285" r:id="rId15"/>
    <p:sldId id="290" r:id="rId16"/>
    <p:sldId id="291" r:id="rId17"/>
    <p:sldId id="292" r:id="rId18"/>
    <p:sldId id="294" r:id="rId19"/>
    <p:sldId id="295" r:id="rId20"/>
    <p:sldId id="267" r:id="rId21"/>
    <p:sldId id="268" r:id="rId22"/>
    <p:sldId id="270" r:id="rId23"/>
    <p:sldId id="271" r:id="rId24"/>
    <p:sldId id="269" r:id="rId25"/>
    <p:sldId id="273" r:id="rId26"/>
    <p:sldId id="274" r:id="rId27"/>
    <p:sldId id="275" r:id="rId28"/>
    <p:sldId id="276" r:id="rId29"/>
    <p:sldId id="286" r:id="rId30"/>
    <p:sldId id="287" r:id="rId31"/>
    <p:sldId id="288" r:id="rId32"/>
    <p:sldId id="289" r:id="rId33"/>
    <p:sldId id="284" r:id="rId34"/>
    <p:sldId id="266" r:id="rId35"/>
  </p:sldIdLst>
  <p:sldSz cx="12192000" cy="685800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CE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91396F-9759-5C61-32D3-5CE84A69DEA2}" v="419" dt="2024-02-25T19:08:26.9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60"/>
  </p:normalViewPr>
  <p:slideViewPr>
    <p:cSldViewPr snapToGrid="0">
      <p:cViewPr varScale="1">
        <p:scale>
          <a:sx n="108" d="100"/>
          <a:sy n="108" d="100"/>
        </p:scale>
        <p:origin x="68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CC626D21-014E-4330-B8C5-344619BA5759}" type="datetimeFigureOut">
              <a:rPr lang="lv-LV" smtClean="0"/>
              <a:t>28.02.2024</a:t>
            </a:fld>
            <a:endParaRPr lang="lv-LV"/>
          </a:p>
        </p:txBody>
      </p:sp>
      <p:sp>
        <p:nvSpPr>
          <p:cNvPr id="4" name="Slide Image Placeholder 3"/>
          <p:cNvSpPr>
            <a:spLocks noGrp="1" noRot="1" noChangeAspect="1"/>
          </p:cNvSpPr>
          <p:nvPr>
            <p:ph type="sldImg" idx="2"/>
          </p:nvPr>
        </p:nvSpPr>
        <p:spPr>
          <a:xfrm>
            <a:off x="573088" y="1336675"/>
            <a:ext cx="6413500" cy="3608388"/>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80784230-1617-49ED-9282-45FBDB0726EB}" type="slidenum">
              <a:rPr lang="lv-LV" smtClean="0"/>
              <a:t>‹#›</a:t>
            </a:fld>
            <a:endParaRPr lang="lv-LV"/>
          </a:p>
        </p:txBody>
      </p:sp>
    </p:spTree>
    <p:extLst>
      <p:ext uri="{BB962C8B-B14F-4D97-AF65-F5344CB8AC3E}">
        <p14:creationId xmlns:p14="http://schemas.microsoft.com/office/powerpoint/2010/main" val="1146214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80784230-1617-49ED-9282-45FBDB0726EB}" type="slidenum">
              <a:rPr lang="lv-LV" smtClean="0"/>
              <a:t>16</a:t>
            </a:fld>
            <a:endParaRPr lang="lv-LV"/>
          </a:p>
        </p:txBody>
      </p:sp>
    </p:spTree>
    <p:extLst>
      <p:ext uri="{BB962C8B-B14F-4D97-AF65-F5344CB8AC3E}">
        <p14:creationId xmlns:p14="http://schemas.microsoft.com/office/powerpoint/2010/main" val="674303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mj-lt"/>
                <a:ea typeface="+mn-ea"/>
                <a:cs typeface="+mn-cs"/>
              </a:defRPr>
            </a:lvl1pPr>
          </a:lstStyle>
          <a:p>
            <a:r>
              <a:rPr lang="en-US" dirty="0"/>
              <a:t>Click to edit Master title style</a:t>
            </a:r>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accent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chemeClr val="accent1"/>
                </a:solidFill>
              </a:defRPr>
            </a:lvl1pPr>
          </a:lstStyle>
          <a:p>
            <a:fld id="{96DFF08F-DC6B-4601-B491-B0F83F6DD2DA}" type="datetimeFigureOut">
              <a:rPr lang="en-US" dirty="0"/>
              <a:pPr/>
              <a:t>2/28/2024</a:t>
            </a:fld>
            <a:endParaRPr lang="en-US" dirty="0"/>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4FAB73BC-B049-4115-A692-8D63A059BFB8}" type="slidenum">
              <a:rPr lang="en-US" dirty="0"/>
              <a:pPr/>
              <a:t>‹#›</a:t>
            </a:fld>
            <a:endParaRPr lang="en-US" dirty="0"/>
          </a:p>
        </p:txBody>
      </p:sp>
      <p:cxnSp>
        <p:nvCxnSpPr>
          <p:cNvPr id="8" name="Straight Connector 7"/>
          <p:cNvCxnSpPr/>
          <p:nvPr/>
        </p:nvCxnSpPr>
        <p:spPr>
          <a:xfrm>
            <a:off x="1978660" y="3733800"/>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3798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DFF08F-DC6B-4601-B491-B0F83F6DD2DA}" type="datetimeFigureOut">
              <a:rPr lang="en-US" dirty="0"/>
              <a:t>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60351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DFF08F-DC6B-4601-B491-B0F83F6DD2DA}" type="datetimeFigureOut">
              <a:rPr lang="en-US" dirty="0"/>
              <a:t>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20367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DFF08F-DC6B-4601-B491-B0F83F6DD2DA}" type="datetimeFigureOut">
              <a:rPr lang="en-US" dirty="0"/>
              <a:t>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023384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marL="0" algn="ctr" defTabSz="914400" rtl="0" eaLnBrk="1" latinLnBrk="0" hangingPunct="1">
              <a:lnSpc>
                <a:spcPct val="85000"/>
              </a:lnSpc>
              <a:spcBef>
                <a:spcPct val="0"/>
              </a:spcBef>
              <a:buNone/>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Corbel" pitchFamily="34" charset="0"/>
                <a:ea typeface="+mn-ea"/>
                <a:cs typeface="+mn-cs"/>
              </a:defRPr>
            </a:lvl1pPr>
          </a:lstStyle>
          <a:p>
            <a:r>
              <a:rPr lang="en-US" dirty="0"/>
              <a:t>Click to edit Master title style</a:t>
            </a:r>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0119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6DFF08F-DC6B-4601-B491-B0F83F6DD2DA}" type="datetimeFigureOut">
              <a:rPr lang="en-US" dirty="0"/>
              <a:t>2/28/2024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212361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6DFF08F-DC6B-4601-B491-B0F83F6DD2DA}" type="datetimeFigureOut">
              <a:rPr lang="en-US" dirty="0"/>
              <a:t>2/28/2024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768645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96DFF08F-DC6B-4601-B491-B0F83F6DD2DA}" type="datetimeFigureOut">
              <a:rPr lang="en-US" dirty="0"/>
              <a:t>2/28/2024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727981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2/28/2024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462542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dirty="0"/>
              <a:t>Click to edit Master title style</a:t>
            </a:r>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2/28/2024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871379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dirty="0"/>
              <a:t>Click to edit Master title style</a:t>
            </a:r>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2/28/2024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609969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2/28/2024</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28068908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9" name="Rectangle 138">
            <a:extLst>
              <a:ext uri="{FF2B5EF4-FFF2-40B4-BE49-F238E27FC236}">
                <a16:creationId xmlns:a16="http://schemas.microsoft.com/office/drawing/2014/main" id="{9ECCD743-E5A0-429C-B422-8C02CD2221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80" name="Rectangle 179">
            <a:extLst>
              <a:ext uri="{FF2B5EF4-FFF2-40B4-BE49-F238E27FC236}">
                <a16:creationId xmlns:a16="http://schemas.microsoft.com/office/drawing/2014/main" id="{6D30964D-A3EC-4111-8BF7-383360089F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86" name="Straight Connector 185">
            <a:extLst>
              <a:ext uri="{FF2B5EF4-FFF2-40B4-BE49-F238E27FC236}">
                <a16:creationId xmlns:a16="http://schemas.microsoft.com/office/drawing/2014/main" id="{2AD5F002-7984-4D12-818E-C9D0410548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87" name="Rectangle 186">
            <a:extLst>
              <a:ext uri="{FF2B5EF4-FFF2-40B4-BE49-F238E27FC236}">
                <a16:creationId xmlns:a16="http://schemas.microsoft.com/office/drawing/2014/main" id="{96332E57-5044-49BE-AFF8-1B76940EC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88" name="Rectangle 187">
            <a:extLst>
              <a:ext uri="{FF2B5EF4-FFF2-40B4-BE49-F238E27FC236}">
                <a16:creationId xmlns:a16="http://schemas.microsoft.com/office/drawing/2014/main" id="{00586B2C-7754-4833-9CB3-AE55D9BAE7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120" name="CustomShape 1"/>
          <p:cNvSpPr/>
          <p:nvPr/>
        </p:nvSpPr>
        <p:spPr>
          <a:xfrm>
            <a:off x="895467" y="1180863"/>
            <a:ext cx="6657476" cy="4649875"/>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ctr">
            <a:normAutofit/>
          </a:bodyPr>
          <a:lstStyle/>
          <a:p>
            <a:pPr algn="r">
              <a:lnSpc>
                <a:spcPct val="85000"/>
              </a:lnSpc>
              <a:spcBef>
                <a:spcPct val="0"/>
              </a:spcBef>
              <a:spcAft>
                <a:spcPts val="600"/>
              </a:spcAft>
            </a:pPr>
            <a:r>
              <a:rPr lang="en-US" sz="6000" b="1" cap="all" dirty="0">
                <a:ln w="15875">
                  <a:solidFill>
                    <a:sysClr val="window" lastClr="FFFFFF"/>
                  </a:solidFill>
                </a:ln>
                <a:solidFill>
                  <a:srgbClr val="FFFFFF"/>
                </a:solidFill>
                <a:effectLst>
                  <a:outerShdw dist="38100" dir="2700000" algn="tl" rotWithShape="0">
                    <a:srgbClr val="DF5327"/>
                  </a:outerShdw>
                </a:effectLst>
                <a:latin typeface="Georgia Pro"/>
              </a:rPr>
              <a:t>1991. </a:t>
            </a:r>
            <a:r>
              <a:rPr lang="en-US" sz="6000" b="1" cap="all" dirty="0" err="1">
                <a:ln w="15875">
                  <a:solidFill>
                    <a:sysClr val="window" lastClr="FFFFFF"/>
                  </a:solidFill>
                </a:ln>
                <a:solidFill>
                  <a:srgbClr val="FFFFFF"/>
                </a:solidFill>
                <a:effectLst>
                  <a:outerShdw dist="38100" dir="2700000" algn="tl" rotWithShape="0">
                    <a:srgbClr val="DF5327"/>
                  </a:outerShdw>
                </a:effectLst>
                <a:latin typeface="Georgia Pro"/>
              </a:rPr>
              <a:t>Gada</a:t>
            </a:r>
            <a:r>
              <a:rPr lang="en-US" sz="6000" b="1" cap="all" dirty="0">
                <a:ln w="15875">
                  <a:solidFill>
                    <a:sysClr val="window" lastClr="FFFFFF"/>
                  </a:solidFill>
                </a:ln>
                <a:solidFill>
                  <a:srgbClr val="FFFFFF"/>
                </a:solidFill>
                <a:effectLst>
                  <a:outerShdw dist="38100" dir="2700000" algn="tl" rotWithShape="0">
                    <a:srgbClr val="DF5327"/>
                  </a:outerShdw>
                </a:effectLst>
                <a:latin typeface="Georgia Pro"/>
              </a:rPr>
              <a:t> </a:t>
            </a:r>
            <a:r>
              <a:rPr kumimoji="0" lang="en-US" sz="6000" b="1" i="0" u="none" strike="noStrike" kern="1200" cap="all" spc="0" normalizeH="0" baseline="0" dirty="0" err="1">
                <a:ln w="15875">
                  <a:solidFill>
                    <a:sysClr val="window" lastClr="FFFFFF"/>
                  </a:solidFill>
                </a:ln>
                <a:solidFill>
                  <a:srgbClr val="FFFFFF"/>
                </a:solidFill>
                <a:effectLst>
                  <a:outerShdw dist="38100" dir="2700000" algn="tl" rotWithShape="0">
                    <a:srgbClr val="DF5327"/>
                  </a:outerShdw>
                </a:effectLst>
                <a:uLnTx/>
                <a:uFillTx/>
                <a:latin typeface="Georgia Pro"/>
              </a:rPr>
              <a:t>janvāra</a:t>
            </a:r>
            <a:r>
              <a:rPr kumimoji="0" lang="en-US" sz="6000" b="1" i="0" u="none" strike="noStrike" kern="1200" cap="all" spc="0" normalizeH="0" baseline="0" dirty="0">
                <a:ln w="15875">
                  <a:solidFill>
                    <a:sysClr val="window" lastClr="FFFFFF"/>
                  </a:solidFill>
                </a:ln>
                <a:solidFill>
                  <a:srgbClr val="FFFFFF"/>
                </a:solidFill>
                <a:effectLst>
                  <a:outerShdw dist="38100" dir="2700000" algn="tl" rotWithShape="0">
                    <a:srgbClr val="DF5327"/>
                  </a:outerShdw>
                </a:effectLst>
                <a:uLnTx/>
                <a:uFillTx/>
                <a:latin typeface="Georgia Pro"/>
              </a:rPr>
              <a:t> </a:t>
            </a:r>
            <a:r>
              <a:rPr kumimoji="0" lang="en-US" sz="6000" b="1" i="0" u="none" strike="noStrike" kern="1200" cap="all" spc="0" normalizeH="0" baseline="0" dirty="0" err="1">
                <a:ln w="15875">
                  <a:solidFill>
                    <a:sysClr val="window" lastClr="FFFFFF"/>
                  </a:solidFill>
                </a:ln>
                <a:solidFill>
                  <a:srgbClr val="FFFFFF"/>
                </a:solidFill>
                <a:effectLst>
                  <a:outerShdw dist="38100" dir="2700000" algn="tl" rotWithShape="0">
                    <a:srgbClr val="DF5327"/>
                  </a:outerShdw>
                </a:effectLst>
                <a:uLnTx/>
                <a:uFillTx/>
                <a:latin typeface="Georgia Pro"/>
              </a:rPr>
              <a:t>barikā</a:t>
            </a:r>
            <a:r>
              <a:rPr lang="lv-LV" sz="6000" b="1" cap="all" dirty="0" err="1">
                <a:ln w="15875">
                  <a:solidFill>
                    <a:sysClr val="window" lastClr="FFFFFF"/>
                  </a:solidFill>
                </a:ln>
                <a:solidFill>
                  <a:srgbClr val="FFFFFF"/>
                </a:solidFill>
                <a:effectLst>
                  <a:outerShdw dist="38100" dir="2700000" algn="tl" rotWithShape="0">
                    <a:srgbClr val="DF5327"/>
                  </a:outerShdw>
                </a:effectLst>
                <a:latin typeface="Georgia Pro"/>
              </a:rPr>
              <a:t>žu</a:t>
            </a:r>
            <a:r>
              <a:rPr lang="lv-LV" sz="6000" b="1" cap="all" dirty="0">
                <a:ln w="15875">
                  <a:solidFill>
                    <a:sysClr val="window" lastClr="FFFFFF"/>
                  </a:solidFill>
                </a:ln>
                <a:solidFill>
                  <a:srgbClr val="FFFFFF"/>
                </a:solidFill>
                <a:effectLst>
                  <a:outerShdw dist="38100" dir="2700000" algn="tl" rotWithShape="0">
                    <a:srgbClr val="DF5327"/>
                  </a:outerShdw>
                </a:effectLst>
                <a:latin typeface="Georgia Pro"/>
              </a:rPr>
              <a:t> notikumi</a:t>
            </a:r>
            <a:r>
              <a:rPr kumimoji="0" lang="en-US" sz="6000" b="1" i="0" u="none" strike="noStrike" kern="1200" cap="all" spc="0" normalizeH="0" baseline="0" dirty="0">
                <a:ln w="15875">
                  <a:solidFill>
                    <a:sysClr val="window" lastClr="FFFFFF"/>
                  </a:solidFill>
                </a:ln>
                <a:solidFill>
                  <a:srgbClr val="FFFFFF"/>
                </a:solidFill>
                <a:effectLst>
                  <a:outerShdw dist="38100" dir="2700000" algn="tl" rotWithShape="0">
                    <a:srgbClr val="DF5327"/>
                  </a:outerShdw>
                </a:effectLst>
                <a:uLnTx/>
                <a:uFillTx/>
                <a:latin typeface="Georgia Pro"/>
              </a:rPr>
              <a:t>.</a:t>
            </a:r>
            <a:endParaRPr lang="en-US" sz="6000" b="1" i="0" u="none" strike="noStrike" kern="1200" cap="all" spc="0" normalizeH="0" baseline="0" dirty="0">
              <a:ln w="15875">
                <a:solidFill>
                  <a:sysClr val="window" lastClr="FFFFFF"/>
                </a:solidFill>
              </a:ln>
              <a:solidFill>
                <a:srgbClr val="FFFFFF"/>
              </a:solidFill>
              <a:effectLst>
                <a:outerShdw dist="38100" dir="2700000" algn="tl" rotWithShape="0">
                  <a:srgbClr val="DF5327"/>
                </a:outerShdw>
              </a:effectLst>
              <a:uLnTx/>
              <a:uFillTx/>
              <a:latin typeface="Georgia Pro"/>
            </a:endParaRPr>
          </a:p>
        </p:txBody>
      </p:sp>
      <p:cxnSp>
        <p:nvCxnSpPr>
          <p:cNvPr id="189" name="Straight Connector 188">
            <a:extLst>
              <a:ext uri="{FF2B5EF4-FFF2-40B4-BE49-F238E27FC236}">
                <a16:creationId xmlns:a16="http://schemas.microsoft.com/office/drawing/2014/main" id="{2A25CD05-7BC4-424D-96DE-541C38A492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961243" y="2054826"/>
            <a:ext cx="0" cy="27432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AF2D8CE-4729-427E-8F41-B9B01E0EE1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9844" y="2054826"/>
            <a:ext cx="2770025" cy="2770025"/>
          </a:xfrm>
          <a:prstGeom prst="rect">
            <a:avLst/>
          </a:prstGeom>
        </p:spPr>
      </p:pic>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5414033D-8052-45FD-8916-ACB912C24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28" name="Straight Connector 27">
            <a:extLst>
              <a:ext uri="{FF2B5EF4-FFF2-40B4-BE49-F238E27FC236}">
                <a16:creationId xmlns:a16="http://schemas.microsoft.com/office/drawing/2014/main" id="{DCB7FEA3-D736-481C-B6BD-86B42575F4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5323114"/>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C4DC678-3CDF-EA0F-4A9B-6B9D93F3F2F0}"/>
              </a:ext>
            </a:extLst>
          </p:cNvPr>
          <p:cNvSpPr>
            <a:spLocks noGrp="1"/>
          </p:cNvSpPr>
          <p:nvPr>
            <p:ph type="ctrTitle"/>
          </p:nvPr>
        </p:nvSpPr>
        <p:spPr>
          <a:xfrm>
            <a:off x="1109980" y="3895344"/>
            <a:ext cx="9966960" cy="1490472"/>
          </a:xfrm>
        </p:spPr>
        <p:txBody>
          <a:bodyPr>
            <a:normAutofit/>
          </a:bodyPr>
          <a:lstStyle/>
          <a:p>
            <a:r>
              <a:rPr lang="en-US" sz="3400">
                <a:solidFill>
                  <a:schemeClr val="bg1"/>
                </a:solidFill>
                <a:latin typeface="Georgia Pro"/>
              </a:rPr>
              <a:t>Latvijas tautas fronte barikādēs. Romualds Ražuks. (2021)</a:t>
            </a:r>
          </a:p>
        </p:txBody>
      </p:sp>
      <p:sp>
        <p:nvSpPr>
          <p:cNvPr id="3" name="Content Placeholder 2">
            <a:extLst>
              <a:ext uri="{FF2B5EF4-FFF2-40B4-BE49-F238E27FC236}">
                <a16:creationId xmlns:a16="http://schemas.microsoft.com/office/drawing/2014/main" id="{B08C6F65-FC66-B4D4-5F0A-4A4ADC49A090}"/>
              </a:ext>
            </a:extLst>
          </p:cNvPr>
          <p:cNvSpPr>
            <a:spLocks noGrp="1"/>
          </p:cNvSpPr>
          <p:nvPr>
            <p:ph type="subTitle" idx="1"/>
          </p:nvPr>
        </p:nvSpPr>
        <p:spPr>
          <a:xfrm>
            <a:off x="1709530" y="5458949"/>
            <a:ext cx="8767860" cy="721416"/>
          </a:xfrm>
        </p:spPr>
        <p:txBody>
          <a:bodyPr vert="horz" lIns="91440" tIns="45720" rIns="91440" bIns="45720" rtlCol="0">
            <a:normAutofit/>
          </a:bodyPr>
          <a:lstStyle/>
          <a:p>
            <a:r>
              <a:rPr lang="lv-LV" sz="2000" dirty="0">
                <a:solidFill>
                  <a:schemeClr val="bg1"/>
                </a:solidFill>
                <a:latin typeface="Georgia Pro"/>
              </a:rPr>
              <a:t>Grāmata, no kuras atradām lielu daļu informācijas priekš mūsu prezentācijas.</a:t>
            </a:r>
          </a:p>
        </p:txBody>
      </p:sp>
      <p:pic>
        <p:nvPicPr>
          <p:cNvPr id="4" name="Picture 3" descr="A book cover with images of a city&#10;&#10;Description automatically generated">
            <a:extLst>
              <a:ext uri="{FF2B5EF4-FFF2-40B4-BE49-F238E27FC236}">
                <a16:creationId xmlns:a16="http://schemas.microsoft.com/office/drawing/2014/main" id="{6B7D3469-511E-E0BB-C943-933A7D153491}"/>
              </a:ext>
            </a:extLst>
          </p:cNvPr>
          <p:cNvPicPr>
            <a:picLocks noChangeAspect="1"/>
          </p:cNvPicPr>
          <p:nvPr/>
        </p:nvPicPr>
        <p:blipFill rotWithShape="1">
          <a:blip r:embed="rId2"/>
          <a:srcRect t="12995" b="158"/>
          <a:stretch/>
        </p:blipFill>
        <p:spPr>
          <a:xfrm>
            <a:off x="4706272" y="462309"/>
            <a:ext cx="2763939" cy="378012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00257216"/>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7" name="Rectangle 146">
            <a:extLst>
              <a:ext uri="{FF2B5EF4-FFF2-40B4-BE49-F238E27FC236}">
                <a16:creationId xmlns:a16="http://schemas.microsoft.com/office/drawing/2014/main" id="{9ECCD743-E5A0-429C-B422-8C02CD2221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useBgFill="1">
        <p:nvSpPr>
          <p:cNvPr id="149" name="Rectangle 148">
            <a:extLst>
              <a:ext uri="{FF2B5EF4-FFF2-40B4-BE49-F238E27FC236}">
                <a16:creationId xmlns:a16="http://schemas.microsoft.com/office/drawing/2014/main" id="{8E8DBDA3-652C-4F87-B53B-7F73AC8F4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1999"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51" name="Rectangle 150">
            <a:extLst>
              <a:ext uri="{FF2B5EF4-FFF2-40B4-BE49-F238E27FC236}">
                <a16:creationId xmlns:a16="http://schemas.microsoft.com/office/drawing/2014/main" id="{42187232-3845-418F-A17C-C138F01D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55058"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41" name="CustomShape 1"/>
          <p:cNvSpPr/>
          <p:nvPr/>
        </p:nvSpPr>
        <p:spPr>
          <a:xfrm>
            <a:off x="441009" y="873457"/>
            <a:ext cx="3273042" cy="5222543"/>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ctr">
            <a:normAutofit/>
          </a:bodyPr>
          <a:lstStyle/>
          <a:p>
            <a:pPr>
              <a:lnSpc>
                <a:spcPct val="90000"/>
              </a:lnSpc>
              <a:spcBef>
                <a:spcPct val="0"/>
              </a:spcBef>
              <a:spcAft>
                <a:spcPts val="600"/>
              </a:spcAft>
            </a:pPr>
            <a:r>
              <a:rPr lang="lv-LV" sz="2800" b="1" strike="noStrike" cap="all" spc="92" dirty="0">
                <a:solidFill>
                  <a:srgbClr val="FFFFFF"/>
                </a:solidFill>
                <a:latin typeface="Georgia Pro"/>
                <a:ea typeface="+mj-ea"/>
                <a:cs typeface="+mj-cs"/>
              </a:rPr>
              <a:t>Galvenās sekas un mantojums pēc Latvijas barikādēm janvārī </a:t>
            </a:r>
            <a:r>
              <a:rPr lang="en-US" sz="2800" b="1" strike="noStrike" cap="all" spc="92" dirty="0">
                <a:solidFill>
                  <a:srgbClr val="FFFFFF"/>
                </a:solidFill>
                <a:latin typeface="Georgia Pro"/>
                <a:ea typeface="+mj-ea"/>
                <a:cs typeface="+mj-cs"/>
              </a:rPr>
              <a:t>:</a:t>
            </a:r>
            <a:endParaRPr lang="en-US" sz="2800" b="1" strike="noStrike" spc="-1" dirty="0">
              <a:solidFill>
                <a:srgbClr val="FFFFFF"/>
              </a:solidFill>
              <a:latin typeface="Georgia Pro"/>
              <a:ea typeface="+mj-ea"/>
              <a:cs typeface="+mj-cs"/>
            </a:endParaRPr>
          </a:p>
        </p:txBody>
      </p:sp>
      <p:sp>
        <p:nvSpPr>
          <p:cNvPr id="142" name="CustomShape 2"/>
          <p:cNvSpPr/>
          <p:nvPr/>
        </p:nvSpPr>
        <p:spPr>
          <a:xfrm>
            <a:off x="4364928" y="0"/>
            <a:ext cx="7503418" cy="6614160"/>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ctr">
            <a:noAutofit/>
          </a:bodyPr>
          <a:lstStyle/>
          <a:p>
            <a:pPr indent="-182880">
              <a:lnSpc>
                <a:spcPct val="90000"/>
              </a:lnSpc>
              <a:spcBef>
                <a:spcPts val="1199"/>
              </a:spcBef>
              <a:spcAft>
                <a:spcPts val="201"/>
              </a:spcAft>
              <a:buClr>
                <a:schemeClr val="accent1"/>
              </a:buClr>
              <a:buSzPct val="80000"/>
              <a:buFont typeface="Corbel" pitchFamily="34" charset="0"/>
              <a:buChar char="•"/>
            </a:pPr>
            <a:endParaRPr lang="en-US" sz="1700" b="0" strike="noStrike" spc="-1" dirty="0">
              <a:solidFill>
                <a:schemeClr val="accent1"/>
              </a:solidFill>
            </a:endParaRPr>
          </a:p>
          <a:p>
            <a:pPr marL="91440" indent="-182880" algn="just">
              <a:lnSpc>
                <a:spcPct val="90000"/>
              </a:lnSpc>
              <a:spcBef>
                <a:spcPts val="1199"/>
              </a:spcBef>
              <a:spcAft>
                <a:spcPts val="201"/>
              </a:spcAft>
              <a:buClr>
                <a:schemeClr val="accent1"/>
              </a:buClr>
              <a:buSzPct val="80000"/>
              <a:buFont typeface="Corbel" pitchFamily="34" charset="0"/>
              <a:buChar char="•"/>
            </a:pPr>
            <a:r>
              <a:rPr lang="lv-LV" sz="2200" b="1" strike="noStrike" spc="-1" dirty="0">
                <a:solidFill>
                  <a:schemeClr val="tx2"/>
                </a:solidFill>
                <a:latin typeface="Georgia Pro"/>
              </a:rPr>
              <a:t>Nacionālā vienotība:</a:t>
            </a:r>
            <a:r>
              <a:rPr lang="lv-LV" sz="2200" b="0" strike="noStrike" spc="-1" dirty="0">
                <a:solidFill>
                  <a:schemeClr val="tx2"/>
                </a:solidFill>
                <a:latin typeface="Georgia Pro"/>
              </a:rPr>
              <a:t> Notikumi parādīja, cik liela var būt tautas vienotība, kad runa ir par valsts neatkarību, un stiprināja Latvijas nacionālo identitāti.</a:t>
            </a:r>
          </a:p>
          <a:p>
            <a:pPr marL="91440" indent="-182880" algn="just">
              <a:lnSpc>
                <a:spcPct val="90000"/>
              </a:lnSpc>
              <a:spcBef>
                <a:spcPts val="1199"/>
              </a:spcBef>
              <a:spcAft>
                <a:spcPts val="201"/>
              </a:spcAft>
              <a:buClr>
                <a:schemeClr val="accent1"/>
              </a:buClr>
              <a:buSzPct val="80000"/>
              <a:buFont typeface="Corbel" pitchFamily="34" charset="0"/>
              <a:buChar char="•"/>
            </a:pPr>
            <a:r>
              <a:rPr lang="lv-LV" sz="2200" b="1" strike="noStrike" spc="-1" dirty="0">
                <a:solidFill>
                  <a:schemeClr val="tx2"/>
                </a:solidFill>
                <a:latin typeface="Georgia Pro"/>
              </a:rPr>
              <a:t>Starptautiskā atbalsts:</a:t>
            </a:r>
            <a:r>
              <a:rPr lang="lv-LV" sz="2200" b="0" strike="noStrike" spc="-1" dirty="0">
                <a:solidFill>
                  <a:schemeClr val="tx2"/>
                </a:solidFill>
                <a:latin typeface="Georgia Pro"/>
              </a:rPr>
              <a:t> Barikādes Latvijā guva starptautisku uzmanību un atbalstu, kas palīdzēja izcelt situāciju un atbalstīt Latvijas centienus iegūt neatkarību.</a:t>
            </a:r>
          </a:p>
          <a:p>
            <a:pPr marL="91440" indent="-182880" algn="just">
              <a:lnSpc>
                <a:spcPct val="90000"/>
              </a:lnSpc>
              <a:spcBef>
                <a:spcPts val="1199"/>
              </a:spcBef>
              <a:spcAft>
                <a:spcPts val="201"/>
              </a:spcAft>
              <a:buClr>
                <a:schemeClr val="accent1"/>
              </a:buClr>
              <a:buSzPct val="80000"/>
              <a:buFont typeface="Corbel" pitchFamily="34" charset="0"/>
              <a:buChar char="•"/>
            </a:pPr>
            <a:r>
              <a:rPr lang="lv-LV" sz="2200" b="1" strike="noStrike" spc="-1" dirty="0">
                <a:solidFill>
                  <a:schemeClr val="tx2"/>
                </a:solidFill>
                <a:latin typeface="Georgia Pro"/>
              </a:rPr>
              <a:t>Pamatbrīvības un demokrātija:</a:t>
            </a:r>
            <a:r>
              <a:rPr lang="lv-LV" sz="2200" b="0" strike="noStrike" spc="-1" dirty="0">
                <a:solidFill>
                  <a:schemeClr val="tx2"/>
                </a:solidFill>
                <a:latin typeface="Georgia Pro"/>
              </a:rPr>
              <a:t> Barikādes nostiprināja cilvēku ticību pamatbrīvībām, demokrātijai un neatkarīgai valstij, kā arī uzsvēra tautas varu.</a:t>
            </a:r>
          </a:p>
          <a:p>
            <a:pPr marL="91440" indent="-182880" algn="just">
              <a:lnSpc>
                <a:spcPct val="90000"/>
              </a:lnSpc>
              <a:spcBef>
                <a:spcPts val="1199"/>
              </a:spcBef>
              <a:spcAft>
                <a:spcPts val="201"/>
              </a:spcAft>
              <a:buClr>
                <a:schemeClr val="accent1"/>
              </a:buClr>
              <a:buSzPct val="80000"/>
              <a:buFont typeface="Corbel" pitchFamily="34" charset="0"/>
              <a:buChar char="•"/>
            </a:pPr>
            <a:r>
              <a:rPr lang="lv-LV" sz="2200" b="1" strike="noStrike" spc="-1" dirty="0">
                <a:solidFill>
                  <a:schemeClr val="tx2"/>
                </a:solidFill>
                <a:latin typeface="Georgia Pro"/>
              </a:rPr>
              <a:t>Kultūras un mākslas izpausmes:</a:t>
            </a:r>
            <a:r>
              <a:rPr lang="lv-LV" sz="2200" b="0" strike="noStrike" spc="-1" dirty="0">
                <a:solidFill>
                  <a:schemeClr val="tx2"/>
                </a:solidFill>
                <a:latin typeface="Georgia Pro"/>
              </a:rPr>
              <a:t> Šie notikumi atstāja iespaidīgu ietekmi uz kultūru, mākslu un literatūru, radot darbus un izpausmes, kas atspoguļoja barikāžu nozīmi un tautas cīņu par brīvību.</a:t>
            </a:r>
          </a:p>
          <a:p>
            <a:pPr marL="91440" indent="-182880" algn="just">
              <a:lnSpc>
                <a:spcPct val="90000"/>
              </a:lnSpc>
              <a:spcBef>
                <a:spcPts val="1199"/>
              </a:spcBef>
              <a:spcAft>
                <a:spcPts val="201"/>
              </a:spcAft>
              <a:buClr>
                <a:schemeClr val="accent1"/>
              </a:buClr>
              <a:buSzPct val="80000"/>
              <a:buFont typeface="Corbel" pitchFamily="34" charset="0"/>
              <a:buChar char="•"/>
            </a:pPr>
            <a:r>
              <a:rPr lang="lv-LV" sz="2200" b="1" strike="noStrike" spc="-1" dirty="0">
                <a:solidFill>
                  <a:schemeClr val="tx2"/>
                </a:solidFill>
                <a:latin typeface="Georgia Pro"/>
              </a:rPr>
              <a:t>Atceres vietas un piemiņa:</a:t>
            </a:r>
            <a:r>
              <a:rPr lang="lv-LV" sz="2200" b="0" strike="noStrike" spc="-1">
                <a:solidFill>
                  <a:schemeClr val="tx2"/>
                </a:solidFill>
                <a:latin typeface="Georgia Pro"/>
              </a:rPr>
              <a:t> </a:t>
            </a:r>
            <a:r>
              <a:rPr lang="lv-LV" sz="2200" spc="-1">
                <a:solidFill>
                  <a:schemeClr val="tx2"/>
                </a:solidFill>
                <a:latin typeface="Georgia Pro"/>
              </a:rPr>
              <a:t>Redzamas</a:t>
            </a:r>
            <a:r>
              <a:rPr lang="lv-LV" sz="2200" b="0" strike="noStrike" spc="-1">
                <a:solidFill>
                  <a:schemeClr val="tx2"/>
                </a:solidFill>
                <a:latin typeface="Georgia Pro"/>
              </a:rPr>
              <a:t> atceres </a:t>
            </a:r>
            <a:r>
              <a:rPr lang="lv-LV" sz="2200" spc="-1">
                <a:solidFill>
                  <a:schemeClr val="tx2"/>
                </a:solidFill>
                <a:latin typeface="Georgia Pro"/>
              </a:rPr>
              <a:t>vietas</a:t>
            </a:r>
            <a:r>
              <a:rPr lang="lv-LV" sz="2200" b="0" strike="noStrike" spc="-1">
                <a:solidFill>
                  <a:schemeClr val="tx2"/>
                </a:solidFill>
                <a:latin typeface="Georgia Pro"/>
              </a:rPr>
              <a:t>, </a:t>
            </a:r>
            <a:r>
              <a:rPr lang="lv-LV" sz="2200" b="0" strike="noStrike" spc="-1" dirty="0">
                <a:solidFill>
                  <a:schemeClr val="tx2"/>
                </a:solidFill>
                <a:latin typeface="Georgia Pro"/>
              </a:rPr>
              <a:t>pieminekļos un atmiņu saglabāšanā, kuras tika radītas, lai godinātu barikāžu dalībniekus un to nozīmi Latvijas vēsturē.</a:t>
            </a:r>
          </a:p>
          <a:p>
            <a:pPr indent="-182880">
              <a:lnSpc>
                <a:spcPct val="90000"/>
              </a:lnSpc>
              <a:spcBef>
                <a:spcPts val="1199"/>
              </a:spcBef>
              <a:spcAft>
                <a:spcPts val="201"/>
              </a:spcAft>
              <a:buClr>
                <a:schemeClr val="accent1"/>
              </a:buClr>
              <a:buSzPct val="80000"/>
              <a:buFont typeface="Corbel" pitchFamily="34" charset="0"/>
              <a:buChar char="•"/>
            </a:pPr>
            <a:endParaRPr lang="en-US" sz="1700" b="0" strike="noStrike" spc="-1" dirty="0">
              <a:solidFill>
                <a:schemeClr val="accent1"/>
              </a:solidFill>
            </a:endParaRPr>
          </a:p>
        </p:txBody>
      </p:sp>
    </p:spTree>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CB8977C-9631-4FF2-956D-5E9C6AD2BC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0ECCD5A-CC80-1FCB-BE49-4FE4D4A37DA7}"/>
              </a:ext>
            </a:extLst>
          </p:cNvPr>
          <p:cNvSpPr>
            <a:spLocks noGrp="1"/>
          </p:cNvSpPr>
          <p:nvPr>
            <p:ph type="title"/>
          </p:nvPr>
        </p:nvSpPr>
        <p:spPr>
          <a:xfrm>
            <a:off x="7976174" y="484682"/>
            <a:ext cx="3582416" cy="1356360"/>
          </a:xfrm>
        </p:spPr>
        <p:txBody>
          <a:bodyPr>
            <a:normAutofit/>
          </a:bodyPr>
          <a:lstStyle/>
          <a:p>
            <a:r>
              <a:rPr lang="lv-LV" sz="3200" b="1" dirty="0">
                <a:solidFill>
                  <a:schemeClr val="tx2"/>
                </a:solidFill>
                <a:latin typeface="Georgia Pro"/>
              </a:rPr>
              <a:t>Filmas par barikāžu laiku.</a:t>
            </a:r>
          </a:p>
        </p:txBody>
      </p:sp>
      <p:sp>
        <p:nvSpPr>
          <p:cNvPr id="15" name="Rectangle 14">
            <a:extLst>
              <a:ext uri="{FF2B5EF4-FFF2-40B4-BE49-F238E27FC236}">
                <a16:creationId xmlns:a16="http://schemas.microsoft.com/office/drawing/2014/main" id="{7AA0CA45-8E56-411D-98B5-C3396D480E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39" y="243840"/>
            <a:ext cx="7327423" cy="637793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E13F1F62-DBF5-4310-8B41-F5CA9BDC99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0692" y="744223"/>
            <a:ext cx="3422042" cy="2600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standing outside a building&#10;&#10;Description automatically generated">
            <a:extLst>
              <a:ext uri="{FF2B5EF4-FFF2-40B4-BE49-F238E27FC236}">
                <a16:creationId xmlns:a16="http://schemas.microsoft.com/office/drawing/2014/main" id="{9D40A19F-EEE0-E8F0-E490-C6ADDC693D50}"/>
              </a:ext>
            </a:extLst>
          </p:cNvPr>
          <p:cNvPicPr>
            <a:picLocks noChangeAspect="1"/>
          </p:cNvPicPr>
          <p:nvPr/>
        </p:nvPicPr>
        <p:blipFill>
          <a:blip r:embed="rId2"/>
          <a:stretch>
            <a:fillRect/>
          </a:stretch>
        </p:blipFill>
        <p:spPr>
          <a:xfrm>
            <a:off x="861034" y="1161055"/>
            <a:ext cx="3121358" cy="1755763"/>
          </a:xfrm>
          <a:prstGeom prst="rect">
            <a:avLst/>
          </a:prstGeom>
        </p:spPr>
      </p:pic>
      <p:sp>
        <p:nvSpPr>
          <p:cNvPr id="19" name="Rectangle 18">
            <a:extLst>
              <a:ext uri="{FF2B5EF4-FFF2-40B4-BE49-F238E27FC236}">
                <a16:creationId xmlns:a16="http://schemas.microsoft.com/office/drawing/2014/main" id="{1E22B22E-9838-4ADC-B856-632F383B8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2561" y="744223"/>
            <a:ext cx="2761369" cy="2600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holding a piece of paper&#10;&#10;Description automatically generated">
            <a:extLst>
              <a:ext uri="{FF2B5EF4-FFF2-40B4-BE49-F238E27FC236}">
                <a16:creationId xmlns:a16="http://schemas.microsoft.com/office/drawing/2014/main" id="{D6114AB1-4B02-1A46-81B8-56FA7B6B8CA7}"/>
              </a:ext>
            </a:extLst>
          </p:cNvPr>
          <p:cNvPicPr>
            <a:picLocks noChangeAspect="1"/>
          </p:cNvPicPr>
          <p:nvPr/>
        </p:nvPicPr>
        <p:blipFill>
          <a:blip r:embed="rId3"/>
          <a:stretch>
            <a:fillRect/>
          </a:stretch>
        </p:blipFill>
        <p:spPr>
          <a:xfrm>
            <a:off x="4494179" y="1231295"/>
            <a:ext cx="2429302" cy="1661213"/>
          </a:xfrm>
          <a:prstGeom prst="rect">
            <a:avLst/>
          </a:prstGeom>
        </p:spPr>
      </p:pic>
      <p:sp>
        <p:nvSpPr>
          <p:cNvPr id="21" name="Rectangle 20">
            <a:extLst>
              <a:ext uri="{FF2B5EF4-FFF2-40B4-BE49-F238E27FC236}">
                <a16:creationId xmlns:a16="http://schemas.microsoft.com/office/drawing/2014/main" id="{957CD34E-5EB0-4BC9-9EF4-E276C0322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0692" y="3507057"/>
            <a:ext cx="2790855" cy="263313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erson and person holding each other&#10;&#10;Description automatically generated">
            <a:extLst>
              <a:ext uri="{FF2B5EF4-FFF2-40B4-BE49-F238E27FC236}">
                <a16:creationId xmlns:a16="http://schemas.microsoft.com/office/drawing/2014/main" id="{B92F1D14-D24C-B282-1BF7-29C935180440}"/>
              </a:ext>
            </a:extLst>
          </p:cNvPr>
          <p:cNvPicPr>
            <a:picLocks noChangeAspect="1"/>
          </p:cNvPicPr>
          <p:nvPr/>
        </p:nvPicPr>
        <p:blipFill>
          <a:blip r:embed="rId4"/>
          <a:stretch>
            <a:fillRect/>
          </a:stretch>
        </p:blipFill>
        <p:spPr>
          <a:xfrm>
            <a:off x="1351882" y="3696511"/>
            <a:ext cx="1518066" cy="2281247"/>
          </a:xfrm>
          <a:prstGeom prst="rect">
            <a:avLst/>
          </a:prstGeom>
        </p:spPr>
      </p:pic>
      <p:sp>
        <p:nvSpPr>
          <p:cNvPr id="23" name="Rectangle 22">
            <a:extLst>
              <a:ext uri="{FF2B5EF4-FFF2-40B4-BE49-F238E27FC236}">
                <a16:creationId xmlns:a16="http://schemas.microsoft.com/office/drawing/2014/main" id="{7AD75868-05E9-4588-A4B3-5A76425D9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81267" y="3507057"/>
            <a:ext cx="3392663" cy="263313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window with a view of a field of debris&#10;&#10;Description automatically generated">
            <a:extLst>
              <a:ext uri="{FF2B5EF4-FFF2-40B4-BE49-F238E27FC236}">
                <a16:creationId xmlns:a16="http://schemas.microsoft.com/office/drawing/2014/main" id="{7DF78C56-911E-0D0F-7060-438D9A9F97DD}"/>
              </a:ext>
            </a:extLst>
          </p:cNvPr>
          <p:cNvPicPr>
            <a:picLocks noChangeAspect="1"/>
          </p:cNvPicPr>
          <p:nvPr/>
        </p:nvPicPr>
        <p:blipFill>
          <a:blip r:embed="rId5"/>
          <a:stretch>
            <a:fillRect/>
          </a:stretch>
        </p:blipFill>
        <p:spPr>
          <a:xfrm>
            <a:off x="3831716" y="3953773"/>
            <a:ext cx="3091766" cy="1766723"/>
          </a:xfrm>
          <a:prstGeom prst="rect">
            <a:avLst/>
          </a:prstGeom>
        </p:spPr>
      </p:pic>
      <p:sp>
        <p:nvSpPr>
          <p:cNvPr id="3" name="Content Placeholder 2">
            <a:extLst>
              <a:ext uri="{FF2B5EF4-FFF2-40B4-BE49-F238E27FC236}">
                <a16:creationId xmlns:a16="http://schemas.microsoft.com/office/drawing/2014/main" id="{88E9F9FE-73D0-DBF3-C3A0-5854C27E3BD1}"/>
              </a:ext>
            </a:extLst>
          </p:cNvPr>
          <p:cNvSpPr>
            <a:spLocks noGrp="1"/>
          </p:cNvSpPr>
          <p:nvPr>
            <p:ph idx="1"/>
          </p:nvPr>
        </p:nvSpPr>
        <p:spPr>
          <a:xfrm>
            <a:off x="7626403" y="1845039"/>
            <a:ext cx="4281957" cy="4026108"/>
          </a:xfrm>
        </p:spPr>
        <p:txBody>
          <a:bodyPr vert="horz" lIns="91440" tIns="45720" rIns="91440" bIns="45720" rtlCol="0" anchor="t">
            <a:noAutofit/>
          </a:bodyPr>
          <a:lstStyle/>
          <a:p>
            <a:r>
              <a:rPr lang="lv-LV" sz="1800" b="1" dirty="0">
                <a:solidFill>
                  <a:schemeClr val="tx2"/>
                </a:solidFill>
                <a:latin typeface="Georgia Pro"/>
                <a:ea typeface="+mn-lt"/>
                <a:cs typeface="+mn-lt"/>
              </a:rPr>
              <a:t>Barikāžu sargi</a:t>
            </a:r>
            <a:r>
              <a:rPr lang="lv-LV" sz="1800" dirty="0">
                <a:solidFill>
                  <a:schemeClr val="tx2"/>
                </a:solidFill>
                <a:latin typeface="Georgia Pro"/>
                <a:ea typeface="+mn-lt"/>
                <a:cs typeface="+mn-lt"/>
              </a:rPr>
              <a:t>, gads-1991,režesors-Viesturs </a:t>
            </a:r>
            <a:r>
              <a:rPr lang="lv-LV" sz="1800" dirty="0" err="1">
                <a:solidFill>
                  <a:schemeClr val="tx2"/>
                </a:solidFill>
                <a:latin typeface="Georgia Pro"/>
                <a:ea typeface="+mn-lt"/>
                <a:cs typeface="+mn-lt"/>
              </a:rPr>
              <a:t>Kairišs,kino</a:t>
            </a:r>
            <a:r>
              <a:rPr lang="lv-LV" sz="1800" dirty="0">
                <a:solidFill>
                  <a:schemeClr val="tx2"/>
                </a:solidFill>
                <a:latin typeface="Georgia Pro"/>
                <a:ea typeface="+mn-lt"/>
                <a:cs typeface="+mn-lt"/>
              </a:rPr>
              <a:t> studija-studija 2</a:t>
            </a:r>
            <a:endParaRPr lang="lv-LV" sz="1800" dirty="0">
              <a:solidFill>
                <a:schemeClr val="tx2"/>
              </a:solidFill>
              <a:latin typeface="Georgia Pro"/>
            </a:endParaRPr>
          </a:p>
          <a:p>
            <a:r>
              <a:rPr lang="lv-LV" sz="1800" b="1" dirty="0">
                <a:solidFill>
                  <a:schemeClr val="tx2"/>
                </a:solidFill>
                <a:latin typeface="Georgia Pro"/>
                <a:ea typeface="+mn-lt"/>
                <a:cs typeface="+mn-lt"/>
              </a:rPr>
              <a:t>Mūsu barikāžu laiks, </a:t>
            </a:r>
            <a:r>
              <a:rPr lang="lv-LV" sz="1800" dirty="0">
                <a:solidFill>
                  <a:schemeClr val="tx2"/>
                </a:solidFill>
                <a:latin typeface="Georgia Pro"/>
                <a:ea typeface="+mn-lt"/>
                <a:cs typeface="+mn-lt"/>
              </a:rPr>
              <a:t>gads-1991 ,režisors-Raitis </a:t>
            </a:r>
            <a:r>
              <a:rPr lang="lv-LV" sz="1800" dirty="0" err="1">
                <a:solidFill>
                  <a:schemeClr val="tx2"/>
                </a:solidFill>
                <a:latin typeface="Georgia Pro"/>
                <a:ea typeface="+mn-lt"/>
                <a:cs typeface="+mn-lt"/>
              </a:rPr>
              <a:t>Valters,kino</a:t>
            </a:r>
            <a:r>
              <a:rPr lang="lv-LV" sz="1800" dirty="0">
                <a:solidFill>
                  <a:schemeClr val="tx2"/>
                </a:solidFill>
                <a:latin typeface="Georgia Pro"/>
                <a:ea typeface="+mn-lt"/>
                <a:cs typeface="+mn-lt"/>
              </a:rPr>
              <a:t> studija-Jura Podnieka studija.</a:t>
            </a:r>
            <a:endParaRPr lang="lv-LV" sz="1800" dirty="0">
              <a:solidFill>
                <a:schemeClr val="tx2"/>
              </a:solidFill>
              <a:latin typeface="Georgia Pro"/>
            </a:endParaRPr>
          </a:p>
          <a:p>
            <a:r>
              <a:rPr lang="lv-LV" sz="1800" b="1" dirty="0">
                <a:solidFill>
                  <a:schemeClr val="tx2"/>
                </a:solidFill>
                <a:latin typeface="Georgia Pro"/>
                <a:ea typeface="+mn-lt"/>
                <a:cs typeface="+mn-lt"/>
              </a:rPr>
              <a:t>Janvāris, </a:t>
            </a:r>
            <a:r>
              <a:rPr lang="lv-LV" sz="1800" dirty="0">
                <a:solidFill>
                  <a:schemeClr val="tx2"/>
                </a:solidFill>
                <a:latin typeface="Georgia Pro"/>
                <a:ea typeface="+mn-lt"/>
                <a:cs typeface="+mn-lt"/>
              </a:rPr>
              <a:t>gads-1991,režisors-Viesturs </a:t>
            </a:r>
            <a:r>
              <a:rPr lang="lv-LV" sz="1800" dirty="0" err="1">
                <a:solidFill>
                  <a:schemeClr val="tx2"/>
                </a:solidFill>
                <a:latin typeface="Georgia Pro"/>
                <a:ea typeface="+mn-lt"/>
                <a:cs typeface="+mn-lt"/>
              </a:rPr>
              <a:t>Kairišs,kino</a:t>
            </a:r>
            <a:r>
              <a:rPr lang="lv-LV" sz="1800" dirty="0">
                <a:solidFill>
                  <a:schemeClr val="tx2"/>
                </a:solidFill>
                <a:latin typeface="Georgia Pro"/>
                <a:ea typeface="+mn-lt"/>
                <a:cs typeface="+mn-lt"/>
              </a:rPr>
              <a:t> studija-Mistrus</a:t>
            </a:r>
            <a:endParaRPr lang="lv-LV" sz="1800" dirty="0">
              <a:solidFill>
                <a:schemeClr val="tx2"/>
              </a:solidFill>
              <a:latin typeface="Georgia Pro"/>
            </a:endParaRPr>
          </a:p>
          <a:p>
            <a:r>
              <a:rPr lang="lv-LV" sz="1800" b="1" dirty="0">
                <a:solidFill>
                  <a:schemeClr val="tx2"/>
                </a:solidFill>
                <a:latin typeface="Georgia Pro"/>
                <a:ea typeface="+mn-lt"/>
                <a:cs typeface="+mn-lt"/>
              </a:rPr>
              <a:t>Vēstures aiz kadra</a:t>
            </a:r>
            <a:r>
              <a:rPr lang="lv-LV" sz="1800" dirty="0">
                <a:solidFill>
                  <a:schemeClr val="tx2"/>
                </a:solidFill>
                <a:latin typeface="Georgia Pro"/>
                <a:ea typeface="+mn-lt"/>
                <a:cs typeface="+mn-lt"/>
              </a:rPr>
              <a:t>, gads-1991,režesors-Romualds </a:t>
            </a:r>
            <a:r>
              <a:rPr lang="lv-LV" sz="1800" dirty="0" err="1">
                <a:solidFill>
                  <a:schemeClr val="tx2"/>
                </a:solidFill>
                <a:latin typeface="Georgia Pro"/>
                <a:ea typeface="+mn-lt"/>
                <a:cs typeface="+mn-lt"/>
              </a:rPr>
              <a:t>Pipars,kino</a:t>
            </a:r>
            <a:r>
              <a:rPr lang="lv-LV" sz="1800" dirty="0">
                <a:solidFill>
                  <a:schemeClr val="tx2"/>
                </a:solidFill>
                <a:latin typeface="Georgia Pro"/>
                <a:ea typeface="+mn-lt"/>
                <a:cs typeface="+mn-lt"/>
              </a:rPr>
              <a:t> studija-Ģilde</a:t>
            </a:r>
            <a:endParaRPr lang="lv-LV" sz="1800" dirty="0">
              <a:solidFill>
                <a:schemeClr val="tx2"/>
              </a:solidFill>
              <a:latin typeface="Georgia Pro"/>
            </a:endParaRPr>
          </a:p>
          <a:p>
            <a:r>
              <a:rPr lang="lv-LV" sz="1800" b="1" dirty="0">
                <a:solidFill>
                  <a:schemeClr val="tx2"/>
                </a:solidFill>
                <a:latin typeface="Georgia Pro"/>
                <a:ea typeface="+mn-lt"/>
                <a:cs typeface="+mn-lt"/>
              </a:rPr>
              <a:t>Tēva barikādes, </a:t>
            </a:r>
            <a:r>
              <a:rPr lang="lv-LV" sz="1800" dirty="0">
                <a:solidFill>
                  <a:schemeClr val="tx2"/>
                </a:solidFill>
                <a:latin typeface="Georgia Pro"/>
                <a:ea typeface="+mn-lt"/>
                <a:cs typeface="+mn-lt"/>
              </a:rPr>
              <a:t>gads-1991,režisors-Zigurds </a:t>
            </a:r>
            <a:r>
              <a:rPr lang="lv-LV" sz="1800" dirty="0" err="1">
                <a:solidFill>
                  <a:schemeClr val="tx2"/>
                </a:solidFill>
                <a:latin typeface="Georgia Pro"/>
                <a:ea typeface="+mn-lt"/>
                <a:cs typeface="+mn-lt"/>
              </a:rPr>
              <a:t>Vidiņš,kino</a:t>
            </a:r>
            <a:r>
              <a:rPr lang="lv-LV" sz="1800" dirty="0">
                <a:solidFill>
                  <a:schemeClr val="tx2"/>
                </a:solidFill>
                <a:latin typeface="Georgia Pro"/>
                <a:ea typeface="+mn-lt"/>
                <a:cs typeface="+mn-lt"/>
              </a:rPr>
              <a:t> studija-studija 2</a:t>
            </a:r>
            <a:endParaRPr lang="lv-LV" sz="1800" dirty="0">
              <a:solidFill>
                <a:schemeClr val="tx2"/>
              </a:solidFill>
              <a:latin typeface="Georgia Pro"/>
            </a:endParaRPr>
          </a:p>
          <a:p>
            <a:r>
              <a:rPr lang="lv-LV" sz="1800" b="1" dirty="0">
                <a:solidFill>
                  <a:schemeClr val="tx2"/>
                </a:solidFill>
                <a:latin typeface="Georgia Pro"/>
                <a:ea typeface="+mn-lt"/>
                <a:cs typeface="+mn-lt"/>
              </a:rPr>
              <a:t>Doms</a:t>
            </a:r>
            <a:r>
              <a:rPr lang="lv-LV" sz="1800" dirty="0">
                <a:solidFill>
                  <a:schemeClr val="tx2"/>
                </a:solidFill>
                <a:latin typeface="Georgia Pro"/>
                <a:ea typeface="+mn-lt"/>
                <a:cs typeface="+mn-lt"/>
              </a:rPr>
              <a:t>, gads-1991,režisors-Laila </a:t>
            </a:r>
            <a:r>
              <a:rPr lang="lv-LV" sz="1800" dirty="0" err="1">
                <a:solidFill>
                  <a:schemeClr val="tx2"/>
                </a:solidFill>
                <a:latin typeface="Georgia Pro"/>
                <a:ea typeface="+mn-lt"/>
                <a:cs typeface="+mn-lt"/>
              </a:rPr>
              <a:t>Pakaliņa,kino</a:t>
            </a:r>
            <a:r>
              <a:rPr lang="lv-LV" sz="1800" dirty="0">
                <a:solidFill>
                  <a:schemeClr val="tx2"/>
                </a:solidFill>
                <a:latin typeface="Georgia Pro"/>
                <a:ea typeface="+mn-lt"/>
                <a:cs typeface="+mn-lt"/>
              </a:rPr>
              <a:t> studija-Deviņi</a:t>
            </a:r>
            <a:endParaRPr lang="lv-LV" sz="1800" dirty="0">
              <a:solidFill>
                <a:schemeClr val="tx2"/>
              </a:solidFill>
              <a:latin typeface="Georgia Pro"/>
            </a:endParaRPr>
          </a:p>
        </p:txBody>
      </p:sp>
    </p:spTree>
    <p:extLst>
      <p:ext uri="{BB962C8B-B14F-4D97-AF65-F5344CB8AC3E}">
        <p14:creationId xmlns:p14="http://schemas.microsoft.com/office/powerpoint/2010/main" val="2792664130"/>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7F2CB-E832-730F-A11C-B504C8F15EC8}"/>
              </a:ext>
            </a:extLst>
          </p:cNvPr>
          <p:cNvSpPr>
            <a:spLocks noGrp="1"/>
          </p:cNvSpPr>
          <p:nvPr>
            <p:ph type="title"/>
          </p:nvPr>
        </p:nvSpPr>
        <p:spPr>
          <a:xfrm>
            <a:off x="930640" y="643451"/>
            <a:ext cx="4466566" cy="1620318"/>
          </a:xfrm>
        </p:spPr>
        <p:txBody>
          <a:bodyPr>
            <a:normAutofit/>
          </a:bodyPr>
          <a:lstStyle/>
          <a:p>
            <a:r>
              <a:rPr lang="lv-LV" sz="4000" b="1" dirty="0">
                <a:solidFill>
                  <a:schemeClr val="tx2"/>
                </a:solidFill>
                <a:latin typeface="Georgia Pro"/>
              </a:rPr>
              <a:t>Grāmatas par barikāžu laiku.</a:t>
            </a:r>
          </a:p>
        </p:txBody>
      </p:sp>
      <p:sp>
        <p:nvSpPr>
          <p:cNvPr id="3" name="Content Placeholder 2">
            <a:extLst>
              <a:ext uri="{FF2B5EF4-FFF2-40B4-BE49-F238E27FC236}">
                <a16:creationId xmlns:a16="http://schemas.microsoft.com/office/drawing/2014/main" id="{980015FB-760B-9B38-F791-FF4F796E05F6}"/>
              </a:ext>
            </a:extLst>
          </p:cNvPr>
          <p:cNvSpPr>
            <a:spLocks noGrp="1"/>
          </p:cNvSpPr>
          <p:nvPr>
            <p:ph idx="1"/>
          </p:nvPr>
        </p:nvSpPr>
        <p:spPr>
          <a:xfrm>
            <a:off x="543395" y="2434004"/>
            <a:ext cx="4903778" cy="3549570"/>
          </a:xfrm>
        </p:spPr>
        <p:txBody>
          <a:bodyPr vert="horz" lIns="91440" tIns="45720" rIns="91440" bIns="45720" rtlCol="0" anchor="t">
            <a:noAutofit/>
          </a:bodyPr>
          <a:lstStyle/>
          <a:p>
            <a:pPr algn="r"/>
            <a:r>
              <a:rPr lang="lv-LV" sz="2400" b="1" dirty="0">
                <a:solidFill>
                  <a:schemeClr val="tx2"/>
                </a:solidFill>
                <a:latin typeface="Georgia Pro"/>
                <a:ea typeface="+mn-lt"/>
                <a:cs typeface="+mn-lt"/>
              </a:rPr>
              <a:t>Barikādes 1991</a:t>
            </a:r>
            <a:r>
              <a:rPr lang="lv-LV" sz="2400" dirty="0">
                <a:solidFill>
                  <a:schemeClr val="tx2"/>
                </a:solidFill>
                <a:latin typeface="Georgia Pro"/>
                <a:ea typeface="+mn-lt"/>
                <a:cs typeface="+mn-lt"/>
              </a:rPr>
              <a:t>, izdota - 2024 , autors - Autoru kolektīvs</a:t>
            </a:r>
          </a:p>
          <a:p>
            <a:pPr algn="r"/>
            <a:r>
              <a:rPr lang="lv-LV" sz="2400" b="1" dirty="0">
                <a:solidFill>
                  <a:schemeClr val="tx2"/>
                </a:solidFill>
                <a:latin typeface="Georgia Pro"/>
                <a:ea typeface="+mn-lt"/>
                <a:cs typeface="+mn-lt"/>
              </a:rPr>
              <a:t>Barikāžu laiks</a:t>
            </a:r>
            <a:r>
              <a:rPr lang="lv-LV" sz="2400" dirty="0">
                <a:solidFill>
                  <a:schemeClr val="tx2"/>
                </a:solidFill>
                <a:latin typeface="Georgia Pro"/>
                <a:ea typeface="+mn-lt"/>
                <a:cs typeface="+mn-lt"/>
              </a:rPr>
              <a:t>, apvērsums, izdota – 2010, autore - Baiba </a:t>
            </a:r>
            <a:r>
              <a:rPr lang="lv-LV" sz="2400" dirty="0" err="1">
                <a:solidFill>
                  <a:schemeClr val="tx2"/>
                </a:solidFill>
                <a:latin typeface="Georgia Pro"/>
                <a:ea typeface="+mn-lt"/>
                <a:cs typeface="+mn-lt"/>
              </a:rPr>
              <a:t>Bicēna</a:t>
            </a:r>
            <a:endParaRPr lang="lv-LV" sz="2400" dirty="0">
              <a:solidFill>
                <a:schemeClr val="tx2"/>
              </a:solidFill>
              <a:latin typeface="Georgia Pro"/>
              <a:ea typeface="+mn-lt"/>
              <a:cs typeface="+mn-lt"/>
            </a:endParaRPr>
          </a:p>
          <a:p>
            <a:pPr algn="r"/>
            <a:r>
              <a:rPr lang="lv-LV" sz="2400" b="1" dirty="0">
                <a:solidFill>
                  <a:schemeClr val="tx2"/>
                </a:solidFill>
                <a:latin typeface="Georgia Pro"/>
              </a:rPr>
              <a:t>Latvijas tautas fronte</a:t>
            </a:r>
            <a:r>
              <a:rPr lang="lv-LV" sz="2400" dirty="0">
                <a:solidFill>
                  <a:schemeClr val="tx2"/>
                </a:solidFill>
                <a:latin typeface="Georgia Pro"/>
              </a:rPr>
              <a:t>, izdota – 1998, autori - Jānis Škapars, Sarmīte Ēlerte</a:t>
            </a:r>
          </a:p>
          <a:p>
            <a:pPr algn="r"/>
            <a:r>
              <a:rPr lang="lv-LV" sz="2400" b="1" dirty="0">
                <a:solidFill>
                  <a:schemeClr val="tx2"/>
                </a:solidFill>
                <a:latin typeface="Georgia Pro"/>
              </a:rPr>
              <a:t>Neatkarības atgūšana</a:t>
            </a:r>
            <a:r>
              <a:rPr lang="lv-LV" sz="2400" dirty="0">
                <a:solidFill>
                  <a:schemeClr val="tx2"/>
                </a:solidFill>
                <a:latin typeface="Georgia Pro"/>
              </a:rPr>
              <a:t>, izdota – 1996, autors - Elmārs </a:t>
            </a:r>
            <a:r>
              <a:rPr lang="lv-LV" sz="2400" dirty="0" err="1">
                <a:solidFill>
                  <a:schemeClr val="tx2"/>
                </a:solidFill>
                <a:latin typeface="Georgia Pro"/>
              </a:rPr>
              <a:t>Pelkauss</a:t>
            </a:r>
            <a:endParaRPr lang="lv-LV" sz="2400" dirty="0">
              <a:solidFill>
                <a:schemeClr val="tx2"/>
              </a:solidFill>
              <a:latin typeface="Georgia Pro"/>
            </a:endParaRPr>
          </a:p>
          <a:p>
            <a:endParaRPr lang="en-US" sz="1800" dirty="0"/>
          </a:p>
        </p:txBody>
      </p:sp>
      <p:sp>
        <p:nvSpPr>
          <p:cNvPr id="12" name="Rectangle 11">
            <a:extLst>
              <a:ext uri="{FF2B5EF4-FFF2-40B4-BE49-F238E27FC236}">
                <a16:creationId xmlns:a16="http://schemas.microsoft.com/office/drawing/2014/main" id="{AFCB696D-A513-4B13-BB13-8EAF7D7F8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165370"/>
            <a:ext cx="5870713" cy="6464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2397F12-3A55-4CDD-8D09-1C6EE03A8E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5569" y="733110"/>
            <a:ext cx="2452823" cy="25838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group of people holding flags&#10;&#10;Description automatically generated">
            <a:extLst>
              <a:ext uri="{FF2B5EF4-FFF2-40B4-BE49-F238E27FC236}">
                <a16:creationId xmlns:a16="http://schemas.microsoft.com/office/drawing/2014/main" id="{F1587087-99A4-64B7-1791-1298B22F312F}"/>
              </a:ext>
            </a:extLst>
          </p:cNvPr>
          <p:cNvPicPr>
            <a:picLocks noChangeAspect="1"/>
          </p:cNvPicPr>
          <p:nvPr/>
        </p:nvPicPr>
        <p:blipFill>
          <a:blip r:embed="rId2"/>
          <a:stretch>
            <a:fillRect/>
          </a:stretch>
        </p:blipFill>
        <p:spPr>
          <a:xfrm>
            <a:off x="6827051" y="893286"/>
            <a:ext cx="1628587" cy="2238608"/>
          </a:xfrm>
          <a:prstGeom prst="rect">
            <a:avLst/>
          </a:prstGeom>
        </p:spPr>
      </p:pic>
      <p:sp>
        <p:nvSpPr>
          <p:cNvPr id="16" name="Rectangle 15">
            <a:extLst>
              <a:ext uri="{FF2B5EF4-FFF2-40B4-BE49-F238E27FC236}">
                <a16:creationId xmlns:a16="http://schemas.microsoft.com/office/drawing/2014/main" id="{72D288FE-B3C3-47B4-85C5-C24DF3DA37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24536" y="733110"/>
            <a:ext cx="2457545" cy="25838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ollage of images of people on fire&#10;&#10;Description automatically generated">
            <a:extLst>
              <a:ext uri="{FF2B5EF4-FFF2-40B4-BE49-F238E27FC236}">
                <a16:creationId xmlns:a16="http://schemas.microsoft.com/office/drawing/2014/main" id="{7E30315C-6688-BFC8-B4C6-64FC912AE49C}"/>
              </a:ext>
            </a:extLst>
          </p:cNvPr>
          <p:cNvPicPr>
            <a:picLocks noChangeAspect="1"/>
          </p:cNvPicPr>
          <p:nvPr/>
        </p:nvPicPr>
        <p:blipFill>
          <a:blip r:embed="rId3"/>
          <a:stretch>
            <a:fillRect/>
          </a:stretch>
        </p:blipFill>
        <p:spPr>
          <a:xfrm>
            <a:off x="9439205" y="898101"/>
            <a:ext cx="1625085" cy="2233794"/>
          </a:xfrm>
          <a:prstGeom prst="rect">
            <a:avLst/>
          </a:prstGeom>
        </p:spPr>
      </p:pic>
      <p:sp>
        <p:nvSpPr>
          <p:cNvPr id="18" name="Rectangle 17">
            <a:extLst>
              <a:ext uri="{FF2B5EF4-FFF2-40B4-BE49-F238E27FC236}">
                <a16:creationId xmlns:a16="http://schemas.microsoft.com/office/drawing/2014/main" id="{FFF50293-5BD5-4701-B9F8-423116041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5569" y="3477127"/>
            <a:ext cx="2452823" cy="26676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ook cover with red text&#10;&#10;Description automatically generated">
            <a:extLst>
              <a:ext uri="{FF2B5EF4-FFF2-40B4-BE49-F238E27FC236}">
                <a16:creationId xmlns:a16="http://schemas.microsoft.com/office/drawing/2014/main" id="{4AAE04D3-38CD-9B5D-651D-5D2B0CFAF579}"/>
              </a:ext>
            </a:extLst>
          </p:cNvPr>
          <p:cNvPicPr>
            <a:picLocks noChangeAspect="1"/>
          </p:cNvPicPr>
          <p:nvPr/>
        </p:nvPicPr>
        <p:blipFill>
          <a:blip r:embed="rId4"/>
          <a:stretch>
            <a:fillRect/>
          </a:stretch>
        </p:blipFill>
        <p:spPr>
          <a:xfrm>
            <a:off x="6878925" y="3637995"/>
            <a:ext cx="1524838" cy="2345906"/>
          </a:xfrm>
          <a:prstGeom prst="rect">
            <a:avLst/>
          </a:prstGeom>
        </p:spPr>
      </p:pic>
      <p:sp>
        <p:nvSpPr>
          <p:cNvPr id="20" name="Rectangle 19">
            <a:extLst>
              <a:ext uri="{FF2B5EF4-FFF2-40B4-BE49-F238E27FC236}">
                <a16:creationId xmlns:a16="http://schemas.microsoft.com/office/drawing/2014/main" id="{BFFE0839-469E-4C3A-B55D-DABAE151ED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29258" y="3477127"/>
            <a:ext cx="2452823" cy="26676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film strip with a person standing on it&#10;&#10;Description automatically generated">
            <a:extLst>
              <a:ext uri="{FF2B5EF4-FFF2-40B4-BE49-F238E27FC236}">
                <a16:creationId xmlns:a16="http://schemas.microsoft.com/office/drawing/2014/main" id="{778E4F38-8B30-76A6-320B-1A08C3BD3FFC}"/>
              </a:ext>
            </a:extLst>
          </p:cNvPr>
          <p:cNvPicPr>
            <a:picLocks noChangeAspect="1"/>
          </p:cNvPicPr>
          <p:nvPr/>
        </p:nvPicPr>
        <p:blipFill>
          <a:blip r:embed="rId5"/>
          <a:stretch>
            <a:fillRect/>
          </a:stretch>
        </p:blipFill>
        <p:spPr>
          <a:xfrm>
            <a:off x="9486749" y="3637995"/>
            <a:ext cx="1536568" cy="2345906"/>
          </a:xfrm>
          <a:prstGeom prst="rect">
            <a:avLst/>
          </a:prstGeom>
        </p:spPr>
      </p:pic>
    </p:spTree>
    <p:extLst>
      <p:ext uri="{BB962C8B-B14F-4D97-AF65-F5344CB8AC3E}">
        <p14:creationId xmlns:p14="http://schemas.microsoft.com/office/powerpoint/2010/main" val="2948521332"/>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4278EA84-AA47-4E64-9AEA-745F57EADB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55A3D311-5198-4AE1-A195-6421056766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E3745A3-C03B-A9F7-E22B-4BD87A672C78}"/>
              </a:ext>
            </a:extLst>
          </p:cNvPr>
          <p:cNvSpPr>
            <a:spLocks noGrp="1"/>
          </p:cNvSpPr>
          <p:nvPr>
            <p:ph type="ctrTitle"/>
          </p:nvPr>
        </p:nvSpPr>
        <p:spPr>
          <a:xfrm>
            <a:off x="1343008" y="2137284"/>
            <a:ext cx="5915432" cy="3447118"/>
          </a:xfrm>
          <a:noFill/>
          <a:ln w="12700" cmpd="sng">
            <a:noFill/>
          </a:ln>
        </p:spPr>
        <p:txBody>
          <a:bodyPr anchor="ctr">
            <a:normAutofit/>
          </a:bodyPr>
          <a:lstStyle/>
          <a:p>
            <a:pPr algn="r"/>
            <a:r>
              <a:rPr lang="lv-LV" sz="4000" dirty="0">
                <a:ln w="15875">
                  <a:solidFill>
                    <a:schemeClr val="accent1"/>
                  </a:solidFill>
                </a:ln>
                <a:latin typeface="Georgia Pro"/>
              </a:rPr>
              <a:t>Intervija ar Podnieka studijas producenti Antru Cilinsku</a:t>
            </a:r>
            <a:endParaRPr lang="en-US" sz="4000" b="0">
              <a:ln w="15875">
                <a:solidFill>
                  <a:srgbClr val="DF5327"/>
                </a:solidFill>
              </a:ln>
              <a:latin typeface="Georgia Pro"/>
            </a:endParaRPr>
          </a:p>
          <a:p>
            <a:pPr algn="r"/>
            <a:endParaRPr lang="en-US" sz="6100">
              <a:ln w="15875">
                <a:solidFill>
                  <a:schemeClr val="accent1"/>
                </a:solidFill>
              </a:ln>
            </a:endParaRPr>
          </a:p>
        </p:txBody>
      </p:sp>
      <p:cxnSp>
        <p:nvCxnSpPr>
          <p:cNvPr id="7" name="Straight Connector 6">
            <a:extLst>
              <a:ext uri="{FF2B5EF4-FFF2-40B4-BE49-F238E27FC236}">
                <a16:creationId xmlns:a16="http://schemas.microsoft.com/office/drawing/2014/main" id="{FE054535-C006-4CBD-B555-2D26AE62CB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828800"/>
            <a:ext cx="0" cy="3200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Jura Podnieka Studija /Juris Podnieks ...">
            <a:extLst>
              <a:ext uri="{FF2B5EF4-FFF2-40B4-BE49-F238E27FC236}">
                <a16:creationId xmlns:a16="http://schemas.microsoft.com/office/drawing/2014/main" id="{1271550F-6ACA-8EDC-3324-53C8A4F8CF64}"/>
              </a:ext>
            </a:extLst>
          </p:cNvPr>
          <p:cNvPicPr>
            <a:picLocks noChangeAspect="1"/>
          </p:cNvPicPr>
          <p:nvPr/>
        </p:nvPicPr>
        <p:blipFill>
          <a:blip r:embed="rId2"/>
          <a:stretch>
            <a:fillRect/>
          </a:stretch>
        </p:blipFill>
        <p:spPr>
          <a:xfrm>
            <a:off x="7939789" y="1825052"/>
            <a:ext cx="3207896" cy="3207896"/>
          </a:xfrm>
          <a:prstGeom prst="rect">
            <a:avLst/>
          </a:prstGeom>
        </p:spPr>
      </p:pic>
    </p:spTree>
    <p:extLst>
      <p:ext uri="{BB962C8B-B14F-4D97-AF65-F5344CB8AC3E}">
        <p14:creationId xmlns:p14="http://schemas.microsoft.com/office/powerpoint/2010/main" val="3743454714"/>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FA4B70-591F-4612-90B6-29C392639FF3}"/>
              </a:ext>
            </a:extLst>
          </p:cNvPr>
          <p:cNvSpPr>
            <a:spLocks noGrp="1"/>
          </p:cNvSpPr>
          <p:nvPr>
            <p:ph type="title"/>
          </p:nvPr>
        </p:nvSpPr>
        <p:spPr>
          <a:xfrm>
            <a:off x="890948" y="604478"/>
            <a:ext cx="11676355" cy="1356360"/>
          </a:xfrm>
        </p:spPr>
        <p:txBody>
          <a:bodyPr>
            <a:normAutofit/>
          </a:bodyPr>
          <a:lstStyle/>
          <a:p>
            <a:r>
              <a:rPr lang="lv-LV" sz="4000" b="1" dirty="0">
                <a:solidFill>
                  <a:schemeClr val="tx2"/>
                </a:solidFill>
                <a:latin typeface="georgia pro" panose="02040502050405020303" pitchFamily="18" charset="0"/>
              </a:rPr>
              <a:t>Intervija ar  producenti Antru Cilinsku.</a:t>
            </a:r>
          </a:p>
        </p:txBody>
      </p:sp>
      <p:sp>
        <p:nvSpPr>
          <p:cNvPr id="8" name="Text Placeholder 7">
            <a:extLst>
              <a:ext uri="{FF2B5EF4-FFF2-40B4-BE49-F238E27FC236}">
                <a16:creationId xmlns:a16="http://schemas.microsoft.com/office/drawing/2014/main" id="{D946DA40-AF05-4C91-82CB-7215E3C1C8E0}"/>
              </a:ext>
            </a:extLst>
          </p:cNvPr>
          <p:cNvSpPr>
            <a:spLocks noGrp="1"/>
          </p:cNvSpPr>
          <p:nvPr>
            <p:ph type="body" idx="1"/>
          </p:nvPr>
        </p:nvSpPr>
        <p:spPr/>
        <p:txBody>
          <a:bodyPr>
            <a:normAutofit fontScale="85000" lnSpcReduction="20000"/>
          </a:bodyPr>
          <a:lstStyle/>
          <a:p>
            <a:pPr algn="ctr"/>
            <a:r>
              <a:rPr lang="lv-LV" dirty="0">
                <a:solidFill>
                  <a:schemeClr val="tx2"/>
                </a:solidFill>
                <a:latin typeface="georgia pro" panose="02040502050405020303" pitchFamily="18" charset="0"/>
              </a:rPr>
              <a:t>1. Kā jūs atceraties pirmās dienas barikādēs?</a:t>
            </a:r>
          </a:p>
        </p:txBody>
      </p:sp>
      <p:sp>
        <p:nvSpPr>
          <p:cNvPr id="9" name="Content Placeholder 8">
            <a:extLst>
              <a:ext uri="{FF2B5EF4-FFF2-40B4-BE49-F238E27FC236}">
                <a16:creationId xmlns:a16="http://schemas.microsoft.com/office/drawing/2014/main" id="{22262007-DE0D-410D-A96C-53FECF3F9829}"/>
              </a:ext>
            </a:extLst>
          </p:cNvPr>
          <p:cNvSpPr>
            <a:spLocks noGrp="1"/>
          </p:cNvSpPr>
          <p:nvPr>
            <p:ph sz="half" idx="2"/>
          </p:nvPr>
        </p:nvSpPr>
        <p:spPr>
          <a:xfrm>
            <a:off x="1143000" y="2870242"/>
            <a:ext cx="4754880" cy="3383280"/>
          </a:xfrm>
        </p:spPr>
        <p:txBody>
          <a:bodyPr>
            <a:normAutofit fontScale="92500"/>
          </a:bodyPr>
          <a:lstStyle/>
          <a:p>
            <a:pPr marL="45720" indent="0" algn="just">
              <a:buNone/>
            </a:pPr>
            <a:r>
              <a:rPr lang="lv-LV" dirty="0">
                <a:solidFill>
                  <a:schemeClr val="tx2"/>
                </a:solidFill>
                <a:latin typeface="georgia pro" panose="02040502050405020303" pitchFamily="18" charset="0"/>
              </a:rPr>
              <a:t>- Pirmās dienas barikādēs bija ļoti dīvainas. Es nekad mūžā nevarēju iedomāties, ka es kaut ko tādu piedzīvošu. Vienīgās asociācijas man bija ar Franču lielo buržuāzisko revolūciju. Es nevarēju noticēt, ka kaut kas tāds var notikt Rīgā. Sapratu, ka cilvēki nesamierināsies un aizstāvēs visu, ko vien var aizstāvēt.</a:t>
            </a:r>
          </a:p>
        </p:txBody>
      </p:sp>
      <p:sp>
        <p:nvSpPr>
          <p:cNvPr id="10" name="Text Placeholder 9">
            <a:extLst>
              <a:ext uri="{FF2B5EF4-FFF2-40B4-BE49-F238E27FC236}">
                <a16:creationId xmlns:a16="http://schemas.microsoft.com/office/drawing/2014/main" id="{4F831E81-0965-40F2-B0AB-EC7E19341B6A}"/>
              </a:ext>
            </a:extLst>
          </p:cNvPr>
          <p:cNvSpPr>
            <a:spLocks noGrp="1"/>
          </p:cNvSpPr>
          <p:nvPr>
            <p:ph type="body" sz="quarter" idx="3"/>
          </p:nvPr>
        </p:nvSpPr>
        <p:spPr/>
        <p:txBody>
          <a:bodyPr>
            <a:normAutofit fontScale="85000" lnSpcReduction="20000"/>
          </a:bodyPr>
          <a:lstStyle/>
          <a:p>
            <a:pPr algn="ctr"/>
            <a:r>
              <a:rPr lang="lv-LV" dirty="0">
                <a:solidFill>
                  <a:schemeClr val="tx2"/>
                </a:solidFill>
                <a:latin typeface="georgia pro" panose="02040502050405020303" pitchFamily="18" charset="0"/>
              </a:rPr>
              <a:t>2. Vai jums bija jebkādas bailes vai šaubas piedaloties barikādēs? Kā jūs pārvarējāt šīs emocijas?</a:t>
            </a:r>
          </a:p>
        </p:txBody>
      </p:sp>
      <p:sp>
        <p:nvSpPr>
          <p:cNvPr id="11" name="Content Placeholder 10">
            <a:extLst>
              <a:ext uri="{FF2B5EF4-FFF2-40B4-BE49-F238E27FC236}">
                <a16:creationId xmlns:a16="http://schemas.microsoft.com/office/drawing/2014/main" id="{34B1E0DA-5640-4AA5-9B32-183ECAEAB4B0}"/>
              </a:ext>
            </a:extLst>
          </p:cNvPr>
          <p:cNvSpPr>
            <a:spLocks noGrp="1"/>
          </p:cNvSpPr>
          <p:nvPr>
            <p:ph sz="quarter" idx="4"/>
          </p:nvPr>
        </p:nvSpPr>
        <p:spPr>
          <a:xfrm>
            <a:off x="6294120" y="2870242"/>
            <a:ext cx="4754880" cy="3383280"/>
          </a:xfrm>
        </p:spPr>
        <p:txBody>
          <a:bodyPr>
            <a:normAutofit fontScale="92500"/>
          </a:bodyPr>
          <a:lstStyle/>
          <a:p>
            <a:pPr marL="45720" indent="0" algn="just">
              <a:buNone/>
            </a:pPr>
            <a:r>
              <a:rPr lang="lv-LV" dirty="0">
                <a:solidFill>
                  <a:schemeClr val="tx2"/>
                </a:solidFill>
                <a:latin typeface="georgia pro" panose="02040502050405020303" pitchFamily="18" charset="0"/>
              </a:rPr>
              <a:t>- Kad tu ej un dari, tu saproti, ka tev ir jāreaģē uz notikumiem, tad tu jau nedomā par to vai tev ir bail vai nav bail. Pēc laika apzinoties, kas ir noticis un to, kur tu esi piedalījies, rodas bailes un apziņa, ka tas bija dzīvībai apdraudošs.  Piedaloties par bailēm nevarēja domāt, jo ir lietas, kas ir jādara, man tur ir jābūt un es tur būšu, jo tur ir arī visi pārējie un mēs darām to, ko mēs tajā brīdī varam izdarīt savas pastāvēšanas labā. </a:t>
            </a:r>
          </a:p>
        </p:txBody>
      </p:sp>
    </p:spTree>
    <p:extLst>
      <p:ext uri="{BB962C8B-B14F-4D97-AF65-F5344CB8AC3E}">
        <p14:creationId xmlns:p14="http://schemas.microsoft.com/office/powerpoint/2010/main" val="1562411114"/>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FA4B70-591F-4612-90B6-29C392639FF3}"/>
              </a:ext>
            </a:extLst>
          </p:cNvPr>
          <p:cNvSpPr>
            <a:spLocks noGrp="1"/>
          </p:cNvSpPr>
          <p:nvPr>
            <p:ph type="title"/>
          </p:nvPr>
        </p:nvSpPr>
        <p:spPr>
          <a:xfrm>
            <a:off x="749608" y="603398"/>
            <a:ext cx="11669327" cy="1356360"/>
          </a:xfrm>
        </p:spPr>
        <p:txBody>
          <a:bodyPr>
            <a:normAutofit/>
          </a:bodyPr>
          <a:lstStyle/>
          <a:p>
            <a:r>
              <a:rPr lang="lv-LV" sz="4000" b="1" dirty="0">
                <a:solidFill>
                  <a:schemeClr val="tx2"/>
                </a:solidFill>
                <a:latin typeface="georgia pro" panose="02040502050405020303" pitchFamily="18" charset="0"/>
              </a:rPr>
              <a:t>Intervija ar  producenti Antru Cilinsku.</a:t>
            </a:r>
          </a:p>
        </p:txBody>
      </p:sp>
      <p:sp>
        <p:nvSpPr>
          <p:cNvPr id="8" name="Text Placeholder 7">
            <a:extLst>
              <a:ext uri="{FF2B5EF4-FFF2-40B4-BE49-F238E27FC236}">
                <a16:creationId xmlns:a16="http://schemas.microsoft.com/office/drawing/2014/main" id="{D946DA40-AF05-4C91-82CB-7215E3C1C8E0}"/>
              </a:ext>
            </a:extLst>
          </p:cNvPr>
          <p:cNvSpPr>
            <a:spLocks noGrp="1"/>
          </p:cNvSpPr>
          <p:nvPr>
            <p:ph type="body" idx="1"/>
          </p:nvPr>
        </p:nvSpPr>
        <p:spPr/>
        <p:txBody>
          <a:bodyPr>
            <a:normAutofit fontScale="92500"/>
          </a:bodyPr>
          <a:lstStyle/>
          <a:p>
            <a:pPr algn="ctr"/>
            <a:r>
              <a:rPr lang="lv-LV" dirty="0">
                <a:solidFill>
                  <a:schemeClr val="tx2"/>
                </a:solidFill>
                <a:latin typeface="georgia pro" panose="02040502050405020303" pitchFamily="18" charset="0"/>
              </a:rPr>
              <a:t>3. Kāpēc jūs izvēlējāties piedalīties un filmēt barikādēs?</a:t>
            </a:r>
          </a:p>
        </p:txBody>
      </p:sp>
      <p:sp>
        <p:nvSpPr>
          <p:cNvPr id="9" name="Content Placeholder 8">
            <a:extLst>
              <a:ext uri="{FF2B5EF4-FFF2-40B4-BE49-F238E27FC236}">
                <a16:creationId xmlns:a16="http://schemas.microsoft.com/office/drawing/2014/main" id="{22262007-DE0D-410D-A96C-53FECF3F9829}"/>
              </a:ext>
            </a:extLst>
          </p:cNvPr>
          <p:cNvSpPr>
            <a:spLocks noGrp="1"/>
          </p:cNvSpPr>
          <p:nvPr>
            <p:ph sz="half" idx="2"/>
          </p:nvPr>
        </p:nvSpPr>
        <p:spPr>
          <a:xfrm>
            <a:off x="1143000" y="2872404"/>
            <a:ext cx="4754880" cy="3383280"/>
          </a:xfrm>
        </p:spPr>
        <p:txBody>
          <a:bodyPr>
            <a:normAutofit fontScale="92500" lnSpcReduction="20000"/>
          </a:bodyPr>
          <a:lstStyle/>
          <a:p>
            <a:pPr marL="45720" indent="0" algn="just">
              <a:buNone/>
            </a:pPr>
            <a:r>
              <a:rPr lang="lv-LV" dirty="0">
                <a:solidFill>
                  <a:schemeClr val="tx2"/>
                </a:solidFill>
                <a:latin typeface="georgia pro" panose="02040502050405020303" pitchFamily="18" charset="0"/>
              </a:rPr>
              <a:t>- Situācija bija tāda, ka bija skaidrs, ka bija jāiziet ielās, apdraudējums bija milzīgs un protams tās impērijas agonija tajā brīdī bija jūtama. Cilvēki gribēja iestāties par neatkarību, kuru tad mēs vēl tikai teorētiski </a:t>
            </a:r>
            <a:r>
              <a:rPr lang="lv-LV" dirty="0" err="1">
                <a:solidFill>
                  <a:schemeClr val="tx2"/>
                </a:solidFill>
                <a:latin typeface="georgia pro" panose="02040502050405020303" pitchFamily="18" charset="0"/>
              </a:rPr>
              <a:t>apzinājāmiesMēs</a:t>
            </a:r>
            <a:r>
              <a:rPr lang="lv-LV" dirty="0">
                <a:solidFill>
                  <a:schemeClr val="tx2"/>
                </a:solidFill>
                <a:latin typeface="georgia pro" panose="02040502050405020303" pitchFamily="18" charset="0"/>
              </a:rPr>
              <a:t> tikko ar Juri Podnieku bijām pabeiguši montēt filmu “Krustceļš”, kurai vajadzēja iznākt uz ekrāniem Anglijas televīzijā un mēs sapratām, ka tā filma nevar iznāk bez šī brīža fiksējuma. Jā mēs gribējām nofiksēt šos notikumus, kā jau dokumentālistiem pienākas, lai tos iekļaut filmas “Krustceļš” pēcvārdā. </a:t>
            </a:r>
          </a:p>
        </p:txBody>
      </p:sp>
      <p:sp>
        <p:nvSpPr>
          <p:cNvPr id="10" name="Text Placeholder 9">
            <a:extLst>
              <a:ext uri="{FF2B5EF4-FFF2-40B4-BE49-F238E27FC236}">
                <a16:creationId xmlns:a16="http://schemas.microsoft.com/office/drawing/2014/main" id="{4F831E81-0965-40F2-B0AB-EC7E19341B6A}"/>
              </a:ext>
            </a:extLst>
          </p:cNvPr>
          <p:cNvSpPr>
            <a:spLocks noGrp="1"/>
          </p:cNvSpPr>
          <p:nvPr>
            <p:ph type="body" sz="quarter" idx="3"/>
          </p:nvPr>
        </p:nvSpPr>
        <p:spPr/>
        <p:txBody>
          <a:bodyPr>
            <a:normAutofit fontScale="92500"/>
          </a:bodyPr>
          <a:lstStyle/>
          <a:p>
            <a:pPr algn="ctr"/>
            <a:r>
              <a:rPr lang="lv-LV" dirty="0">
                <a:solidFill>
                  <a:schemeClr val="tx2"/>
                </a:solidFill>
                <a:latin typeface="georgia pro" panose="02040502050405020303" pitchFamily="18" charset="0"/>
              </a:rPr>
              <a:t>4. Kāda bija jūsu loma vai aktivitātes barikāžu laikā?</a:t>
            </a:r>
          </a:p>
        </p:txBody>
      </p:sp>
      <p:sp>
        <p:nvSpPr>
          <p:cNvPr id="11" name="Content Placeholder 10">
            <a:extLst>
              <a:ext uri="{FF2B5EF4-FFF2-40B4-BE49-F238E27FC236}">
                <a16:creationId xmlns:a16="http://schemas.microsoft.com/office/drawing/2014/main" id="{34B1E0DA-5640-4AA5-9B32-183ECAEAB4B0}"/>
              </a:ext>
            </a:extLst>
          </p:cNvPr>
          <p:cNvSpPr>
            <a:spLocks noGrp="1"/>
          </p:cNvSpPr>
          <p:nvPr>
            <p:ph sz="quarter" idx="4"/>
          </p:nvPr>
        </p:nvSpPr>
        <p:spPr>
          <a:xfrm>
            <a:off x="6269173" y="2872404"/>
            <a:ext cx="4754880" cy="3383280"/>
          </a:xfrm>
        </p:spPr>
        <p:txBody>
          <a:bodyPr>
            <a:normAutofit fontScale="92500" lnSpcReduction="20000"/>
          </a:bodyPr>
          <a:lstStyle/>
          <a:p>
            <a:pPr marL="45720" indent="0" algn="just">
              <a:buNone/>
            </a:pPr>
            <a:r>
              <a:rPr lang="lv-LV" dirty="0">
                <a:solidFill>
                  <a:schemeClr val="tx2"/>
                </a:solidFill>
                <a:latin typeface="georgia pro" panose="02040502050405020303" pitchFamily="18" charset="0"/>
              </a:rPr>
              <a:t>- Mūsu loma bija būt klāt un spēt reaģēt uz to, kas notiek. Mēs dzīvojamām kaķu mājiņā, mums bija savs štābiņš, kurā mēs bijām ievākušies un </a:t>
            </a:r>
            <a:r>
              <a:rPr lang="lv-LV" dirty="0" err="1">
                <a:solidFill>
                  <a:schemeClr val="tx2"/>
                </a:solidFill>
                <a:latin typeface="georgia pro" panose="02040502050405020303" pitchFamily="18" charset="0"/>
              </a:rPr>
              <a:t>dežūrējām</a:t>
            </a:r>
            <a:r>
              <a:rPr lang="lv-LV" dirty="0">
                <a:solidFill>
                  <a:schemeClr val="tx2"/>
                </a:solidFill>
                <a:latin typeface="georgia pro" panose="02040502050405020303" pitchFamily="18" charset="0"/>
              </a:rPr>
              <a:t> divdesmit četras stundas diennaktī, visu laiku bija kāds operators, kurš varēja palīdzēt sazināties, sazvanīties ar kādu, ja vajag. Mēs meitenes smērējām sviestmaizes, vārījām kafiju un mēģinājām palīdzēt saviem operatoriem un režisoram, lai varētu ātrāk reaģēt uz to, kas notiek.</a:t>
            </a:r>
          </a:p>
        </p:txBody>
      </p:sp>
    </p:spTree>
    <p:extLst>
      <p:ext uri="{BB962C8B-B14F-4D97-AF65-F5344CB8AC3E}">
        <p14:creationId xmlns:p14="http://schemas.microsoft.com/office/powerpoint/2010/main" val="1385024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FA4B70-591F-4612-90B6-29C392639FF3}"/>
              </a:ext>
            </a:extLst>
          </p:cNvPr>
          <p:cNvSpPr>
            <a:spLocks noGrp="1"/>
          </p:cNvSpPr>
          <p:nvPr>
            <p:ph type="title"/>
          </p:nvPr>
        </p:nvSpPr>
        <p:spPr>
          <a:xfrm>
            <a:off x="580821" y="540030"/>
            <a:ext cx="11365637" cy="1356360"/>
          </a:xfrm>
        </p:spPr>
        <p:txBody>
          <a:bodyPr>
            <a:normAutofit/>
          </a:bodyPr>
          <a:lstStyle/>
          <a:p>
            <a:r>
              <a:rPr lang="lv-LV" sz="4000" b="1" dirty="0">
                <a:solidFill>
                  <a:schemeClr val="tx2"/>
                </a:solidFill>
                <a:latin typeface="georgia pro" panose="02040502050405020303" pitchFamily="18" charset="0"/>
              </a:rPr>
              <a:t>Intervija ar producenti Antru Cilinsku.</a:t>
            </a:r>
          </a:p>
        </p:txBody>
      </p:sp>
      <p:sp>
        <p:nvSpPr>
          <p:cNvPr id="8" name="Text Placeholder 7">
            <a:extLst>
              <a:ext uri="{FF2B5EF4-FFF2-40B4-BE49-F238E27FC236}">
                <a16:creationId xmlns:a16="http://schemas.microsoft.com/office/drawing/2014/main" id="{D946DA40-AF05-4C91-82CB-7215E3C1C8E0}"/>
              </a:ext>
            </a:extLst>
          </p:cNvPr>
          <p:cNvSpPr>
            <a:spLocks noGrp="1"/>
          </p:cNvSpPr>
          <p:nvPr>
            <p:ph type="body" idx="1"/>
          </p:nvPr>
        </p:nvSpPr>
        <p:spPr/>
        <p:txBody>
          <a:bodyPr>
            <a:normAutofit fontScale="62500" lnSpcReduction="20000"/>
          </a:bodyPr>
          <a:lstStyle/>
          <a:p>
            <a:pPr algn="ctr"/>
            <a:r>
              <a:rPr lang="lv-LV" dirty="0">
                <a:solidFill>
                  <a:schemeClr val="tx2"/>
                </a:solidFill>
                <a:latin typeface="georgia pro" panose="02040502050405020303" pitchFamily="18" charset="0"/>
              </a:rPr>
              <a:t>6. Kā jūs izjutāt sabiedrības kopējo noskaņu un vienotību barikāžu laikā?</a:t>
            </a:r>
          </a:p>
        </p:txBody>
      </p:sp>
      <p:sp>
        <p:nvSpPr>
          <p:cNvPr id="9" name="Content Placeholder 8">
            <a:extLst>
              <a:ext uri="{FF2B5EF4-FFF2-40B4-BE49-F238E27FC236}">
                <a16:creationId xmlns:a16="http://schemas.microsoft.com/office/drawing/2014/main" id="{22262007-DE0D-410D-A96C-53FECF3F9829}"/>
              </a:ext>
            </a:extLst>
          </p:cNvPr>
          <p:cNvSpPr>
            <a:spLocks noGrp="1"/>
          </p:cNvSpPr>
          <p:nvPr>
            <p:ph sz="half" idx="2"/>
          </p:nvPr>
        </p:nvSpPr>
        <p:spPr/>
        <p:txBody>
          <a:bodyPr>
            <a:normAutofit fontScale="92500" lnSpcReduction="20000"/>
          </a:bodyPr>
          <a:lstStyle/>
          <a:p>
            <a:pPr marL="45720" indent="0" algn="just">
              <a:buNone/>
            </a:pPr>
            <a:r>
              <a:rPr lang="lv-LV" dirty="0">
                <a:solidFill>
                  <a:schemeClr val="tx2"/>
                </a:solidFill>
                <a:latin typeface="georgia pro" panose="02040502050405020303" pitchFamily="18" charset="0"/>
              </a:rPr>
              <a:t>- Tas bija unikāls laiks ar to, ka visi šie cilvēki, kuri bija iznākuši ielās, visi sēdēja un gaidīja šo te pašu nezināmo. Tā ir bijusi varonība absolūti no visiem iesaistītajiem, visi, kuri pieņēma šo lēmumu atrasties ielās barikāžu laikā. Tas bija ļoti liels upuris uz šī te neatkarības altāra, jo jebkuram varēja draudēt briesmas. Tas nebija tik viegli aukstajā laikā sēdēt ārā un gaidīt kaut ko, un tas kā cilvēki spēja šo laiku pārvērst dziedāšanā un sviestmaižu taisīšanas kopībā, liecināja par mūsu vēlmi un neatlaidību iet uz šo neatkarību. </a:t>
            </a:r>
          </a:p>
        </p:txBody>
      </p:sp>
      <p:sp>
        <p:nvSpPr>
          <p:cNvPr id="10" name="Text Placeholder 9">
            <a:extLst>
              <a:ext uri="{FF2B5EF4-FFF2-40B4-BE49-F238E27FC236}">
                <a16:creationId xmlns:a16="http://schemas.microsoft.com/office/drawing/2014/main" id="{4F831E81-0965-40F2-B0AB-EC7E19341B6A}"/>
              </a:ext>
            </a:extLst>
          </p:cNvPr>
          <p:cNvSpPr>
            <a:spLocks noGrp="1"/>
          </p:cNvSpPr>
          <p:nvPr>
            <p:ph type="body" sz="quarter" idx="3"/>
          </p:nvPr>
        </p:nvSpPr>
        <p:spPr/>
        <p:txBody>
          <a:bodyPr>
            <a:normAutofit fontScale="62500" lnSpcReduction="20000"/>
          </a:bodyPr>
          <a:lstStyle/>
          <a:p>
            <a:pPr algn="ctr"/>
            <a:r>
              <a:rPr lang="lv-LV" dirty="0">
                <a:solidFill>
                  <a:schemeClr val="tx2"/>
                </a:solidFill>
                <a:latin typeface="georgia pro" panose="02040502050405020303" pitchFamily="18" charset="0"/>
              </a:rPr>
              <a:t>7. Kā jūs vērtējat cilvēku solidaritāti un kopīgo garu barikādēs? Vai bija brīži, kas jums atmiņā palikuši kā īpaši svarīgi vai emocionāli?</a:t>
            </a:r>
          </a:p>
        </p:txBody>
      </p:sp>
      <p:sp>
        <p:nvSpPr>
          <p:cNvPr id="11" name="Content Placeholder 10">
            <a:extLst>
              <a:ext uri="{FF2B5EF4-FFF2-40B4-BE49-F238E27FC236}">
                <a16:creationId xmlns:a16="http://schemas.microsoft.com/office/drawing/2014/main" id="{34B1E0DA-5640-4AA5-9B32-183ECAEAB4B0}"/>
              </a:ext>
            </a:extLst>
          </p:cNvPr>
          <p:cNvSpPr>
            <a:spLocks noGrp="1"/>
          </p:cNvSpPr>
          <p:nvPr>
            <p:ph sz="quarter" idx="4"/>
          </p:nvPr>
        </p:nvSpPr>
        <p:spPr>
          <a:xfrm>
            <a:off x="6263640" y="2878914"/>
            <a:ext cx="4754880" cy="3383280"/>
          </a:xfrm>
        </p:spPr>
        <p:txBody>
          <a:bodyPr>
            <a:normAutofit fontScale="92500" lnSpcReduction="20000"/>
          </a:bodyPr>
          <a:lstStyle/>
          <a:p>
            <a:pPr marL="45720" indent="0" algn="just">
              <a:buNone/>
            </a:pPr>
            <a:r>
              <a:rPr lang="lv-LV" dirty="0">
                <a:solidFill>
                  <a:schemeClr val="tx2"/>
                </a:solidFill>
                <a:latin typeface="georgia pro" panose="02040502050405020303" pitchFamily="18" charset="0"/>
              </a:rPr>
              <a:t>- Cilvēki bija tik ļoti izpalīdzīgi, ļoti saprotoši, un tajā brīdī visi vienojās. Gan lieli, gan mazi gāja palīgā, citi ar vecāku atļauju, citi aizbēguši no mājām. </a:t>
            </a:r>
          </a:p>
        </p:txBody>
      </p:sp>
    </p:spTree>
    <p:extLst>
      <p:ext uri="{BB962C8B-B14F-4D97-AF65-F5344CB8AC3E}">
        <p14:creationId xmlns:p14="http://schemas.microsoft.com/office/powerpoint/2010/main" val="1692415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FA4B70-591F-4612-90B6-29C392639FF3}"/>
              </a:ext>
            </a:extLst>
          </p:cNvPr>
          <p:cNvSpPr>
            <a:spLocks noGrp="1"/>
          </p:cNvSpPr>
          <p:nvPr>
            <p:ph type="title"/>
          </p:nvPr>
        </p:nvSpPr>
        <p:spPr>
          <a:xfrm>
            <a:off x="1046899" y="540030"/>
            <a:ext cx="10433482" cy="1356360"/>
          </a:xfrm>
        </p:spPr>
        <p:txBody>
          <a:bodyPr>
            <a:normAutofit/>
          </a:bodyPr>
          <a:lstStyle/>
          <a:p>
            <a:r>
              <a:rPr lang="lv-LV" sz="4000" b="1" dirty="0">
                <a:solidFill>
                  <a:schemeClr val="tx2"/>
                </a:solidFill>
                <a:latin typeface="georgia pro" panose="02040502050405020303" pitchFamily="18" charset="0"/>
              </a:rPr>
              <a:t>Intervija ar producenti Antru Cilinsku.</a:t>
            </a:r>
          </a:p>
        </p:txBody>
      </p:sp>
      <p:sp>
        <p:nvSpPr>
          <p:cNvPr id="8" name="Text Placeholder 7">
            <a:extLst>
              <a:ext uri="{FF2B5EF4-FFF2-40B4-BE49-F238E27FC236}">
                <a16:creationId xmlns:a16="http://schemas.microsoft.com/office/drawing/2014/main" id="{D946DA40-AF05-4C91-82CB-7215E3C1C8E0}"/>
              </a:ext>
            </a:extLst>
          </p:cNvPr>
          <p:cNvSpPr>
            <a:spLocks noGrp="1"/>
          </p:cNvSpPr>
          <p:nvPr>
            <p:ph type="body" idx="1"/>
          </p:nvPr>
        </p:nvSpPr>
        <p:spPr/>
        <p:txBody>
          <a:bodyPr>
            <a:normAutofit fontScale="62500" lnSpcReduction="20000"/>
          </a:bodyPr>
          <a:lstStyle/>
          <a:p>
            <a:pPr algn="ctr"/>
            <a:r>
              <a:rPr lang="lv-LV" dirty="0">
                <a:solidFill>
                  <a:schemeClr val="tx2"/>
                </a:solidFill>
                <a:latin typeface="georgia pro" panose="02040502050405020303" pitchFamily="18" charset="0"/>
              </a:rPr>
              <a:t> 8. Kā jūs uztvērāt politisko situāciju Latvijā un pasaulē šajā laikā? </a:t>
            </a:r>
          </a:p>
        </p:txBody>
      </p:sp>
      <p:sp>
        <p:nvSpPr>
          <p:cNvPr id="9" name="Content Placeholder 8">
            <a:extLst>
              <a:ext uri="{FF2B5EF4-FFF2-40B4-BE49-F238E27FC236}">
                <a16:creationId xmlns:a16="http://schemas.microsoft.com/office/drawing/2014/main" id="{22262007-DE0D-410D-A96C-53FECF3F9829}"/>
              </a:ext>
            </a:extLst>
          </p:cNvPr>
          <p:cNvSpPr>
            <a:spLocks noGrp="1"/>
          </p:cNvSpPr>
          <p:nvPr>
            <p:ph sz="half" idx="2"/>
          </p:nvPr>
        </p:nvSpPr>
        <p:spPr/>
        <p:txBody>
          <a:bodyPr>
            <a:normAutofit/>
          </a:bodyPr>
          <a:lstStyle/>
          <a:p>
            <a:pPr marL="45720" indent="0" algn="just">
              <a:buNone/>
            </a:pPr>
            <a:r>
              <a:rPr lang="lv-LV" dirty="0">
                <a:solidFill>
                  <a:schemeClr val="tx2"/>
                </a:solidFill>
                <a:latin typeface="georgia pro" panose="02040502050405020303" pitchFamily="18" charset="0"/>
              </a:rPr>
              <a:t>- No sākuma doma bija tāda, ka neviens pasaulē nepievērsīs uzmanību notiekošajam. Pateicoties Jura Podnieka uzfilmētajam materiāliem, un, ka tie nokļuva pasaules ziņu kanālos neticamā ātrumā, pasaule uzzināja par to, kas notiek Baltijā. </a:t>
            </a:r>
          </a:p>
        </p:txBody>
      </p:sp>
      <p:sp>
        <p:nvSpPr>
          <p:cNvPr id="10" name="Text Placeholder 9">
            <a:extLst>
              <a:ext uri="{FF2B5EF4-FFF2-40B4-BE49-F238E27FC236}">
                <a16:creationId xmlns:a16="http://schemas.microsoft.com/office/drawing/2014/main" id="{4F831E81-0965-40F2-B0AB-EC7E19341B6A}"/>
              </a:ext>
            </a:extLst>
          </p:cNvPr>
          <p:cNvSpPr>
            <a:spLocks noGrp="1"/>
          </p:cNvSpPr>
          <p:nvPr>
            <p:ph type="body" sz="quarter" idx="3"/>
          </p:nvPr>
        </p:nvSpPr>
        <p:spPr/>
        <p:txBody>
          <a:bodyPr>
            <a:normAutofit fontScale="62500" lnSpcReduction="20000"/>
          </a:bodyPr>
          <a:lstStyle/>
          <a:p>
            <a:pPr algn="ctr"/>
            <a:r>
              <a:rPr lang="lv-LV" dirty="0">
                <a:solidFill>
                  <a:schemeClr val="tx2"/>
                </a:solidFill>
                <a:latin typeface="georgia pro" panose="02040502050405020303" pitchFamily="18" charset="0"/>
              </a:rPr>
              <a:t> 9. Kādas izmaiņas jūs novērojāt savā dzīvē pēc barikāžu notikumiem? Kā tas ietekmēja jūsu personīgo attīstību un dzīves gaitas?</a:t>
            </a:r>
          </a:p>
        </p:txBody>
      </p:sp>
      <p:sp>
        <p:nvSpPr>
          <p:cNvPr id="11" name="Content Placeholder 10">
            <a:extLst>
              <a:ext uri="{FF2B5EF4-FFF2-40B4-BE49-F238E27FC236}">
                <a16:creationId xmlns:a16="http://schemas.microsoft.com/office/drawing/2014/main" id="{34B1E0DA-5640-4AA5-9B32-183ECAEAB4B0}"/>
              </a:ext>
            </a:extLst>
          </p:cNvPr>
          <p:cNvSpPr>
            <a:spLocks noGrp="1"/>
          </p:cNvSpPr>
          <p:nvPr>
            <p:ph sz="quarter" idx="4"/>
          </p:nvPr>
        </p:nvSpPr>
        <p:spPr>
          <a:xfrm>
            <a:off x="6263640" y="2878914"/>
            <a:ext cx="4754880" cy="3383280"/>
          </a:xfrm>
        </p:spPr>
        <p:txBody>
          <a:bodyPr>
            <a:normAutofit/>
          </a:bodyPr>
          <a:lstStyle/>
          <a:p>
            <a:pPr marL="45720" indent="0" algn="just">
              <a:buNone/>
            </a:pPr>
            <a:r>
              <a:rPr lang="lv-LV" dirty="0">
                <a:solidFill>
                  <a:schemeClr val="tx2"/>
                </a:solidFill>
                <a:latin typeface="georgia pro" panose="02040502050405020303" pitchFamily="18" charset="0"/>
              </a:rPr>
              <a:t>- Tas bija sarežģīts laiks. Sajūta bija kā pabūšana karā. Līdz tu esi dzirdējis un izjutis to šaušanas troksni, tas izmaina cilvēku. Tā šaušana Rīgas centrā, manā dzīvē bija ļoti skarbs piedzīvojums un sapratne par to, cik nežēlīgas var būt šīs lodes, cik nežēlīgi var būt šādi militāri uzbrukumi. </a:t>
            </a:r>
          </a:p>
        </p:txBody>
      </p:sp>
    </p:spTree>
    <p:extLst>
      <p:ext uri="{BB962C8B-B14F-4D97-AF65-F5344CB8AC3E}">
        <p14:creationId xmlns:p14="http://schemas.microsoft.com/office/powerpoint/2010/main" val="3571134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FA4B70-591F-4612-90B6-29C392639FF3}"/>
              </a:ext>
            </a:extLst>
          </p:cNvPr>
          <p:cNvSpPr>
            <a:spLocks noGrp="1"/>
          </p:cNvSpPr>
          <p:nvPr>
            <p:ph type="title"/>
          </p:nvPr>
        </p:nvSpPr>
        <p:spPr>
          <a:xfrm>
            <a:off x="500922" y="523277"/>
            <a:ext cx="11525435" cy="1356360"/>
          </a:xfrm>
        </p:spPr>
        <p:txBody>
          <a:bodyPr>
            <a:normAutofit/>
          </a:bodyPr>
          <a:lstStyle/>
          <a:p>
            <a:r>
              <a:rPr lang="lv-LV" sz="4000" b="1" dirty="0">
                <a:solidFill>
                  <a:schemeClr val="tx2"/>
                </a:solidFill>
                <a:latin typeface="georgia pro" panose="02040502050405020303" pitchFamily="18" charset="0"/>
              </a:rPr>
              <a:t>Intervija ar producenti Antru Cilinsku.</a:t>
            </a:r>
          </a:p>
        </p:txBody>
      </p:sp>
      <p:sp>
        <p:nvSpPr>
          <p:cNvPr id="8" name="Text Placeholder 7">
            <a:extLst>
              <a:ext uri="{FF2B5EF4-FFF2-40B4-BE49-F238E27FC236}">
                <a16:creationId xmlns:a16="http://schemas.microsoft.com/office/drawing/2014/main" id="{D946DA40-AF05-4C91-82CB-7215E3C1C8E0}"/>
              </a:ext>
            </a:extLst>
          </p:cNvPr>
          <p:cNvSpPr>
            <a:spLocks noGrp="1"/>
          </p:cNvSpPr>
          <p:nvPr>
            <p:ph type="body" idx="1"/>
          </p:nvPr>
        </p:nvSpPr>
        <p:spPr/>
        <p:txBody>
          <a:bodyPr>
            <a:normAutofit fontScale="85000" lnSpcReduction="20000"/>
          </a:bodyPr>
          <a:lstStyle/>
          <a:p>
            <a:pPr algn="ctr"/>
            <a:r>
              <a:rPr lang="lv-LV" dirty="0">
                <a:solidFill>
                  <a:schemeClr val="tx2"/>
                </a:solidFill>
                <a:latin typeface="georgia pro" panose="02040502050405020303" pitchFamily="18" charset="0"/>
              </a:rPr>
              <a:t> 10. Kā jūs vērtējat barikāžu mantojumu un to, kā šie notikumi ietekmējuši Latviju?</a:t>
            </a:r>
          </a:p>
        </p:txBody>
      </p:sp>
      <p:sp>
        <p:nvSpPr>
          <p:cNvPr id="9" name="Content Placeholder 8">
            <a:extLst>
              <a:ext uri="{FF2B5EF4-FFF2-40B4-BE49-F238E27FC236}">
                <a16:creationId xmlns:a16="http://schemas.microsoft.com/office/drawing/2014/main" id="{22262007-DE0D-410D-A96C-53FECF3F9829}"/>
              </a:ext>
            </a:extLst>
          </p:cNvPr>
          <p:cNvSpPr>
            <a:spLocks noGrp="1"/>
          </p:cNvSpPr>
          <p:nvPr>
            <p:ph sz="half" idx="2"/>
          </p:nvPr>
        </p:nvSpPr>
        <p:spPr>
          <a:xfrm>
            <a:off x="1143000" y="2951443"/>
            <a:ext cx="4754880" cy="3383280"/>
          </a:xfrm>
        </p:spPr>
        <p:txBody>
          <a:bodyPr>
            <a:normAutofit fontScale="92500" lnSpcReduction="20000"/>
          </a:bodyPr>
          <a:lstStyle/>
          <a:p>
            <a:pPr marL="45720" indent="0" algn="just">
              <a:buNone/>
            </a:pPr>
            <a:r>
              <a:rPr lang="lv-LV" dirty="0">
                <a:solidFill>
                  <a:schemeClr val="tx2"/>
                </a:solidFill>
                <a:latin typeface="georgia pro" panose="02040502050405020303" pitchFamily="18" charset="0"/>
              </a:rPr>
              <a:t>- Tas bija ļoti liels solis pretī mūsu neatkarībai.</a:t>
            </a:r>
          </a:p>
        </p:txBody>
      </p:sp>
      <p:sp>
        <p:nvSpPr>
          <p:cNvPr id="10" name="Text Placeholder 9">
            <a:extLst>
              <a:ext uri="{FF2B5EF4-FFF2-40B4-BE49-F238E27FC236}">
                <a16:creationId xmlns:a16="http://schemas.microsoft.com/office/drawing/2014/main" id="{4F831E81-0965-40F2-B0AB-EC7E19341B6A}"/>
              </a:ext>
            </a:extLst>
          </p:cNvPr>
          <p:cNvSpPr>
            <a:spLocks noGrp="1"/>
          </p:cNvSpPr>
          <p:nvPr>
            <p:ph type="body" sz="quarter" idx="3"/>
          </p:nvPr>
        </p:nvSpPr>
        <p:spPr/>
        <p:txBody>
          <a:bodyPr>
            <a:normAutofit fontScale="85000" lnSpcReduction="20000"/>
          </a:bodyPr>
          <a:lstStyle/>
          <a:p>
            <a:pPr algn="ctr"/>
            <a:r>
              <a:rPr lang="lv-LV" dirty="0">
                <a:solidFill>
                  <a:schemeClr val="tx2"/>
                </a:solidFill>
                <a:latin typeface="georgia pro" panose="02040502050405020303" pitchFamily="18" charset="0"/>
              </a:rPr>
              <a:t> 11. Vai jums ir kaut kāds vēstījums jaunākai paaudzei, ņemot vērā jūsu pieredzi?</a:t>
            </a:r>
          </a:p>
        </p:txBody>
      </p:sp>
      <p:sp>
        <p:nvSpPr>
          <p:cNvPr id="11" name="Content Placeholder 10">
            <a:extLst>
              <a:ext uri="{FF2B5EF4-FFF2-40B4-BE49-F238E27FC236}">
                <a16:creationId xmlns:a16="http://schemas.microsoft.com/office/drawing/2014/main" id="{34B1E0DA-5640-4AA5-9B32-183ECAEAB4B0}"/>
              </a:ext>
            </a:extLst>
          </p:cNvPr>
          <p:cNvSpPr>
            <a:spLocks noGrp="1"/>
          </p:cNvSpPr>
          <p:nvPr>
            <p:ph sz="quarter" idx="4"/>
          </p:nvPr>
        </p:nvSpPr>
        <p:spPr>
          <a:xfrm>
            <a:off x="6263640" y="2878914"/>
            <a:ext cx="4754880" cy="3383280"/>
          </a:xfrm>
        </p:spPr>
        <p:txBody>
          <a:bodyPr>
            <a:normAutofit fontScale="92500" lnSpcReduction="20000"/>
          </a:bodyPr>
          <a:lstStyle/>
          <a:p>
            <a:pPr marL="45720" indent="0" algn="just">
              <a:buNone/>
            </a:pPr>
            <a:r>
              <a:rPr lang="lv-LV" dirty="0">
                <a:solidFill>
                  <a:schemeClr val="tx2"/>
                </a:solidFill>
                <a:latin typeface="georgia pro" panose="02040502050405020303" pitchFamily="18" charset="0"/>
              </a:rPr>
              <a:t>Ir jāmēģina izprast, sajust un saprast, kas tur notika, un kāpēc tas notika. Runāt ar saviem vecākiem, vecvecākiem un cilvēkiem, kuri ir piedzīvojuši šo laiku. Klausīties šos stāstus un atcerēties tos. Jo diemžēl vēsture atkārtojas, iet pa riņķi un mēs nezinām, kas mūs sagaida tuvākā vai tālākā nākotnē. Izprast to nepieciešamību mobilizēt sevi kaut kādiem lielākiem mērķiem, lielākiem uzdevumiem un varbūt vienkārši cilvēcības un pienākuma apliecinājumam kaut kādā konkrētā brīdī.</a:t>
            </a:r>
          </a:p>
        </p:txBody>
      </p:sp>
    </p:spTree>
    <p:extLst>
      <p:ext uri="{BB962C8B-B14F-4D97-AF65-F5344CB8AC3E}">
        <p14:creationId xmlns:p14="http://schemas.microsoft.com/office/powerpoint/2010/main" val="1539877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63" name="Rectangle 162">
            <a:extLst>
              <a:ext uri="{FF2B5EF4-FFF2-40B4-BE49-F238E27FC236}">
                <a16:creationId xmlns:a16="http://schemas.microsoft.com/office/drawing/2014/main" id="{150F989D-43B9-409C-AB67-55F360424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21" name="CustomShape 1"/>
          <p:cNvSpPr/>
          <p:nvPr/>
        </p:nvSpPr>
        <p:spPr>
          <a:xfrm>
            <a:off x="418476" y="923210"/>
            <a:ext cx="8610187" cy="1455760"/>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ctr">
            <a:normAutofit/>
          </a:bodyPr>
          <a:lstStyle/>
          <a:p>
            <a:pPr>
              <a:lnSpc>
                <a:spcPct val="90000"/>
              </a:lnSpc>
              <a:spcBef>
                <a:spcPct val="0"/>
              </a:spcBef>
              <a:spcAft>
                <a:spcPts val="600"/>
              </a:spcAft>
            </a:pPr>
            <a:r>
              <a:rPr lang="en-US" sz="2400" b="1" cap="all" spc="92" dirty="0">
                <a:solidFill>
                  <a:schemeClr val="tx2"/>
                </a:solidFill>
                <a:latin typeface="Georgia Pro"/>
                <a:ea typeface="+mj-ea"/>
                <a:cs typeface="+mj-cs"/>
              </a:rPr>
              <a:t>1991. </a:t>
            </a:r>
            <a:r>
              <a:rPr lang="lv-LV" sz="2400" b="1" cap="all" spc="92" dirty="0">
                <a:solidFill>
                  <a:schemeClr val="tx2"/>
                </a:solidFill>
                <a:latin typeface="Georgia Pro"/>
                <a:ea typeface="+mj-ea"/>
                <a:cs typeface="+mj-cs"/>
              </a:rPr>
              <a:t>Gada janvāra barikādes.</a:t>
            </a:r>
            <a:endParaRPr lang="lv-LV" sz="2400" b="1" strike="noStrike" cap="all" spc="92" dirty="0">
              <a:solidFill>
                <a:schemeClr val="tx2"/>
              </a:solidFill>
              <a:latin typeface="Georgia Pro"/>
              <a:ea typeface="+mj-ea"/>
              <a:cs typeface="+mj-cs"/>
            </a:endParaRPr>
          </a:p>
        </p:txBody>
      </p:sp>
      <p:sp>
        <p:nvSpPr>
          <p:cNvPr id="122" name="CustomShape 2"/>
          <p:cNvSpPr/>
          <p:nvPr/>
        </p:nvSpPr>
        <p:spPr>
          <a:xfrm>
            <a:off x="487004" y="2062463"/>
            <a:ext cx="5802635" cy="3871144"/>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t">
            <a:noAutofit/>
          </a:bodyPr>
          <a:lstStyle/>
          <a:p>
            <a:pPr marL="91440" indent="-182880" algn="just">
              <a:lnSpc>
                <a:spcPct val="90000"/>
              </a:lnSpc>
              <a:spcBef>
                <a:spcPts val="1199"/>
              </a:spcBef>
              <a:spcAft>
                <a:spcPts val="201"/>
              </a:spcAft>
              <a:buClr>
                <a:schemeClr val="accent1"/>
              </a:buClr>
              <a:buSzPct val="80000"/>
              <a:buFont typeface="Corbel" pitchFamily="34" charset="0"/>
              <a:buChar char="•"/>
            </a:pPr>
            <a:r>
              <a:rPr lang="lv-LV" sz="2400" b="0" strike="noStrike" spc="-1" dirty="0">
                <a:solidFill>
                  <a:schemeClr val="tx2"/>
                </a:solidFill>
                <a:latin typeface="Georgia Pro"/>
              </a:rPr>
              <a:t>Latvijas janvāra barikādes norisinājās 1991. gada janvārī. Tās bija reakcija uz Padomju Savienības cen</a:t>
            </a:r>
            <a:r>
              <a:rPr lang="lv-LV" sz="2400" strike="noStrike" spc="-1" dirty="0">
                <a:solidFill>
                  <a:schemeClr val="tx2"/>
                </a:solidFill>
                <a:latin typeface="Georgia Pro"/>
              </a:rPr>
              <a:t>tieniem atjaunot kontroli pār Latviju.</a:t>
            </a:r>
            <a:r>
              <a:rPr lang="lv-LV" sz="2400" spc="-1" dirty="0">
                <a:solidFill>
                  <a:schemeClr val="tx2"/>
                </a:solidFill>
                <a:latin typeface="Georgia Pro"/>
              </a:rPr>
              <a:t> </a:t>
            </a:r>
            <a:r>
              <a:rPr lang="lv-LV" sz="2400" strike="noStrike" spc="-1" dirty="0">
                <a:solidFill>
                  <a:schemeClr val="tx2"/>
                </a:solidFill>
                <a:latin typeface="Georgia Pro"/>
              </a:rPr>
              <a:t> Janvāra sākumā, PSRS mēģināja pārņemt kontroli pār Latvijas iestādēm un medijiem, ignorējot tās suverenitāti. Latvijas ie</a:t>
            </a:r>
            <a:r>
              <a:rPr lang="lv-LV" sz="2400" b="0" strike="noStrike" spc="-1" dirty="0">
                <a:solidFill>
                  <a:schemeClr val="tx2"/>
                </a:solidFill>
                <a:latin typeface="Georgia Pro"/>
              </a:rPr>
              <a:t>dzīvotāji izveidoja barikādes galvenajās pilsētās, tai skaitā Rīgā. Plaša sabiedrības mobilizācija ļāva pretoties PSRS mēģinājumiem iegūt atpakaļ kontroli pār valsti.</a:t>
            </a:r>
            <a:endParaRPr lang="lv-LV" dirty="0">
              <a:solidFill>
                <a:schemeClr val="tx2"/>
              </a:solidFill>
            </a:endParaRPr>
          </a:p>
        </p:txBody>
      </p:sp>
      <p:pic>
        <p:nvPicPr>
          <p:cNvPr id="2" name="Picture 1" descr="A child holding a sign&#10;&#10;Description automatically generated">
            <a:extLst>
              <a:ext uri="{FF2B5EF4-FFF2-40B4-BE49-F238E27FC236}">
                <a16:creationId xmlns:a16="http://schemas.microsoft.com/office/drawing/2014/main" id="{2566487C-E184-A973-77A3-190741F507F0}"/>
              </a:ext>
            </a:extLst>
          </p:cNvPr>
          <p:cNvPicPr>
            <a:picLocks noChangeAspect="1"/>
          </p:cNvPicPr>
          <p:nvPr/>
        </p:nvPicPr>
        <p:blipFill rotWithShape="1">
          <a:blip r:embed="rId2"/>
          <a:srcRect l="18339" r="8562" b="-1"/>
          <a:stretch/>
        </p:blipFill>
        <p:spPr>
          <a:xfrm>
            <a:off x="6799136" y="1284290"/>
            <a:ext cx="4741120" cy="4747060"/>
          </a:xfrm>
          <a:prstGeom prst="rect">
            <a:avLst/>
          </a:prstGeom>
          <a:ln>
            <a:noFill/>
          </a:ln>
          <a:effectLst>
            <a:outerShdw blurRad="190500" algn="tl" rotWithShape="0">
              <a:srgbClr val="000000">
                <a:alpha val="70000"/>
              </a:srgbClr>
            </a:outerShdw>
          </a:effectLst>
        </p:spPr>
      </p:pic>
      <p:sp>
        <p:nvSpPr>
          <p:cNvPr id="123" name="CustomShape 3"/>
          <p:cNvSpPr/>
          <p:nvPr/>
        </p:nvSpPr>
        <p:spPr>
          <a:xfrm>
            <a:off x="5181480" y="2516040"/>
            <a:ext cx="1827720" cy="182772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C67B137-15B0-4AF6-94A8-AC00BA8D7B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7">
            <a:extLst>
              <a:ext uri="{FF2B5EF4-FFF2-40B4-BE49-F238E27FC236}">
                <a16:creationId xmlns:a16="http://schemas.microsoft.com/office/drawing/2014/main" id="{5699F27B-22F2-45E1-BFB8-2B1FF14A9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CD91838-1A36-4D52-8987-C210901386FC}"/>
              </a:ext>
            </a:extLst>
          </p:cNvPr>
          <p:cNvSpPr>
            <a:spLocks noGrp="1"/>
          </p:cNvSpPr>
          <p:nvPr>
            <p:ph type="title"/>
          </p:nvPr>
        </p:nvSpPr>
        <p:spPr>
          <a:xfrm>
            <a:off x="643467" y="643466"/>
            <a:ext cx="3602736" cy="5269651"/>
          </a:xfrm>
        </p:spPr>
        <p:txBody>
          <a:bodyPr>
            <a:normAutofit/>
          </a:bodyPr>
          <a:lstStyle/>
          <a:p>
            <a:pPr algn="ctr"/>
            <a:r>
              <a:rPr lang="lv-LV" sz="3200" b="1" dirty="0">
                <a:solidFill>
                  <a:schemeClr val="tx2"/>
                </a:solidFill>
                <a:latin typeface="Georgia Pro" panose="02040502050405020303" pitchFamily="18" charset="0"/>
              </a:rPr>
              <a:t>Stāsts par Sandru Rajecku.</a:t>
            </a:r>
          </a:p>
        </p:txBody>
      </p:sp>
      <p:cxnSp>
        <p:nvCxnSpPr>
          <p:cNvPr id="26" name="Straight Connector 25">
            <a:extLst>
              <a:ext uri="{FF2B5EF4-FFF2-40B4-BE49-F238E27FC236}">
                <a16:creationId xmlns:a16="http://schemas.microsoft.com/office/drawing/2014/main" id="{633ABDA7-FF8C-4E26-8C7D-47E0AE54EA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265557"/>
            <a:ext cx="7031" cy="39319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144A566-E413-4A6B-AFDA-866CD56F7667}"/>
              </a:ext>
            </a:extLst>
          </p:cNvPr>
          <p:cNvSpPr>
            <a:spLocks noGrp="1"/>
          </p:cNvSpPr>
          <p:nvPr>
            <p:ph idx="1"/>
          </p:nvPr>
        </p:nvSpPr>
        <p:spPr>
          <a:xfrm>
            <a:off x="5069420" y="963977"/>
            <a:ext cx="6173333" cy="5269650"/>
          </a:xfrm>
        </p:spPr>
        <p:txBody>
          <a:bodyPr anchor="ctr">
            <a:normAutofit/>
          </a:bodyPr>
          <a:lstStyle/>
          <a:p>
            <a:pPr marL="45720" indent="0" algn="just">
              <a:buNone/>
            </a:pPr>
            <a:r>
              <a:rPr lang="lv-LV" sz="2800" dirty="0">
                <a:solidFill>
                  <a:schemeClr val="tx2"/>
                </a:solidFill>
                <a:latin typeface="Georgia Pro"/>
              </a:rPr>
              <a:t>Mūsu </a:t>
            </a:r>
            <a:r>
              <a:rPr lang="lv-LV" sz="2800" dirty="0" err="1">
                <a:solidFill>
                  <a:schemeClr val="tx2"/>
                </a:solidFill>
                <a:latin typeface="Georgia Pro"/>
              </a:rPr>
              <a:t>klasesbiedra</a:t>
            </a:r>
            <a:r>
              <a:rPr lang="lv-LV" sz="2800" dirty="0">
                <a:solidFill>
                  <a:schemeClr val="tx2"/>
                </a:solidFill>
                <a:latin typeface="Georgia Pro"/>
              </a:rPr>
              <a:t> māte – Sandra Rajecka ir piedalījusies 1991.gada janvāra barikādēs. Viņa kādreiz strādāja kafejnīcā, netālu no Rīgas centra. Sandra aizveda maizītes barikāžu aizstāvjiem uz Vecrīgu. Atpakaļceļš no Vecrīgas ar 17.trolejbusu bija draudīgs un bailīgs, jo apkārt bija dzirdami šāvieni un kliegšana, kā arī varēja redzēt kā pa ielu skrien cilvēki uniformās. Par laimi viņa droši nonāca mājās.</a:t>
            </a:r>
            <a:endParaRPr lang="en-US" sz="2800" dirty="0">
              <a:solidFill>
                <a:schemeClr val="tx2"/>
              </a:solidFill>
              <a:latin typeface="Georgia Pro"/>
            </a:endParaRPr>
          </a:p>
          <a:p>
            <a:endParaRPr lang="lv-LV" sz="2000" dirty="0">
              <a:solidFill>
                <a:schemeClr val="tx2"/>
              </a:solidFill>
            </a:endParaRPr>
          </a:p>
        </p:txBody>
      </p:sp>
    </p:spTree>
    <p:extLst>
      <p:ext uri="{BB962C8B-B14F-4D97-AF65-F5344CB8AC3E}">
        <p14:creationId xmlns:p14="http://schemas.microsoft.com/office/powerpoint/2010/main" val="325778241"/>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8E8DBDA3-652C-4F87-B53B-7F73AC8F4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1999"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42187232-3845-418F-A17C-C138F01D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36942" y="0"/>
            <a:ext cx="4155058"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BF1EB90A-170B-479A-A756-389CCDE6AFD1}"/>
              </a:ext>
            </a:extLst>
          </p:cNvPr>
          <p:cNvSpPr>
            <a:spLocks noGrp="1"/>
          </p:cNvSpPr>
          <p:nvPr>
            <p:ph type="title"/>
          </p:nvPr>
        </p:nvSpPr>
        <p:spPr>
          <a:xfrm>
            <a:off x="8477950" y="873457"/>
            <a:ext cx="3273042" cy="5222543"/>
          </a:xfrm>
        </p:spPr>
        <p:txBody>
          <a:bodyPr>
            <a:normAutofit/>
          </a:bodyPr>
          <a:lstStyle/>
          <a:p>
            <a:r>
              <a:rPr lang="lv-LV" sz="2800" b="1" dirty="0">
                <a:solidFill>
                  <a:srgbClr val="FFFFFF"/>
                </a:solidFill>
                <a:latin typeface="Georgia" panose="02040502050405020303" pitchFamily="18" charset="0"/>
              </a:rPr>
              <a:t>Intervija ar skolas lietvedi – Elitu </a:t>
            </a:r>
            <a:r>
              <a:rPr lang="lv-LV" sz="2800" b="1" dirty="0" err="1">
                <a:solidFill>
                  <a:srgbClr val="FFFFFF"/>
                </a:solidFill>
                <a:latin typeface="Georgia" panose="02040502050405020303" pitchFamily="18" charset="0"/>
              </a:rPr>
              <a:t>Bazoni</a:t>
            </a:r>
            <a:r>
              <a:rPr lang="lv-LV" sz="2800" b="1" dirty="0">
                <a:solidFill>
                  <a:srgbClr val="FFFFFF"/>
                </a:solidFill>
                <a:latin typeface="Georgia" panose="02040502050405020303" pitchFamily="18" charset="0"/>
              </a:rPr>
              <a:t>.</a:t>
            </a:r>
          </a:p>
        </p:txBody>
      </p:sp>
      <p:sp>
        <p:nvSpPr>
          <p:cNvPr id="3" name="Content Placeholder 2">
            <a:extLst>
              <a:ext uri="{FF2B5EF4-FFF2-40B4-BE49-F238E27FC236}">
                <a16:creationId xmlns:a16="http://schemas.microsoft.com/office/drawing/2014/main" id="{B94963F5-F7A5-4DE3-8C80-E8388583D7D9}"/>
              </a:ext>
            </a:extLst>
          </p:cNvPr>
          <p:cNvSpPr>
            <a:spLocks noGrp="1"/>
          </p:cNvSpPr>
          <p:nvPr>
            <p:ph idx="1"/>
          </p:nvPr>
        </p:nvSpPr>
        <p:spPr>
          <a:xfrm>
            <a:off x="1070296" y="1561374"/>
            <a:ext cx="6020790" cy="5222543"/>
          </a:xfrm>
        </p:spPr>
        <p:txBody>
          <a:bodyPr anchor="ctr">
            <a:normAutofit fontScale="92500"/>
          </a:bodyPr>
          <a:lstStyle/>
          <a:p>
            <a:pPr marL="45720" indent="0" algn="just">
              <a:buNone/>
            </a:pPr>
            <a:r>
              <a:rPr lang="lv-LV" sz="2000" b="1" dirty="0">
                <a:solidFill>
                  <a:schemeClr val="tx2"/>
                </a:solidFill>
                <a:latin typeface="Georgia Pro"/>
              </a:rPr>
              <a:t>1. Kā jūs atceraties pirmās dienas barikādēs?</a:t>
            </a:r>
            <a:endParaRPr lang="en-US" dirty="0"/>
          </a:p>
          <a:p>
            <a:pPr marL="45720" indent="0" algn="just">
              <a:buNone/>
            </a:pPr>
            <a:r>
              <a:rPr lang="lv-LV" sz="2000" dirty="0">
                <a:solidFill>
                  <a:schemeClr val="tx2"/>
                </a:solidFill>
                <a:latin typeface="Georgia Pro"/>
              </a:rPr>
              <a:t>-Bija prieks un cerējām, ka kaut kas mainīsies, ka būsim brīvi, ka varēsim paši noteikt savus likumus un varēsim nedzīvot uzspiesti. Bet bija arī baiļu sajūta, varēja redzēt un dzirdēt kā lodes lido aiz loga. </a:t>
            </a:r>
            <a:endParaRPr lang="lv-LV" sz="2000" dirty="0">
              <a:solidFill>
                <a:schemeClr val="tx2"/>
              </a:solidFill>
              <a:latin typeface="Georgia Pro" panose="02040502050405020303" pitchFamily="18" charset="0"/>
            </a:endParaRPr>
          </a:p>
          <a:p>
            <a:pPr marL="45720" indent="0" algn="just">
              <a:buNone/>
            </a:pPr>
            <a:endParaRPr lang="lv-LV" sz="2000" dirty="0">
              <a:solidFill>
                <a:schemeClr val="tx2"/>
              </a:solidFill>
              <a:latin typeface="Georgia Pro"/>
            </a:endParaRPr>
          </a:p>
          <a:p>
            <a:pPr marL="45720" indent="0" algn="just">
              <a:buNone/>
            </a:pPr>
            <a:r>
              <a:rPr lang="lv-LV" sz="2000" b="1" dirty="0">
                <a:solidFill>
                  <a:schemeClr val="tx2"/>
                </a:solidFill>
                <a:latin typeface="Georgia Pro"/>
              </a:rPr>
              <a:t>2. Kādi bija jūsu iespaidi un emocijas?</a:t>
            </a:r>
          </a:p>
          <a:p>
            <a:pPr marL="45720" indent="0" algn="just">
              <a:buNone/>
            </a:pPr>
            <a:r>
              <a:rPr lang="lv-LV" sz="2000" dirty="0">
                <a:solidFill>
                  <a:schemeClr val="tx2"/>
                </a:solidFill>
                <a:latin typeface="Georgia Pro"/>
              </a:rPr>
              <a:t>-Bija prieks par to, ka kaut kas mainīsies. Bailes no barikādēm.</a:t>
            </a:r>
          </a:p>
          <a:p>
            <a:pPr marL="45720" indent="0" algn="just">
              <a:buNone/>
            </a:pPr>
            <a:endParaRPr lang="lv-LV" sz="2000" dirty="0">
              <a:solidFill>
                <a:schemeClr val="tx2"/>
              </a:solidFill>
              <a:latin typeface="Georgia Pro"/>
            </a:endParaRPr>
          </a:p>
          <a:p>
            <a:pPr marL="45720" indent="0" algn="just">
              <a:buNone/>
            </a:pPr>
            <a:r>
              <a:rPr lang="lv-LV" sz="2000" b="1" dirty="0">
                <a:solidFill>
                  <a:schemeClr val="tx2"/>
                </a:solidFill>
                <a:latin typeface="Georgia Pro"/>
              </a:rPr>
              <a:t>3. Kāpēc jūs izvēlējāties piedalīties barikādēs?</a:t>
            </a:r>
          </a:p>
          <a:p>
            <a:pPr marL="45720" indent="0" algn="just">
              <a:buNone/>
            </a:pPr>
            <a:r>
              <a:rPr lang="lv-LV" sz="2000" dirty="0">
                <a:solidFill>
                  <a:schemeClr val="tx2"/>
                </a:solidFill>
                <a:latin typeface="Georgia Pro"/>
              </a:rPr>
              <a:t>-Nepiedalījos barikādēs, jo biju dekrētā. Palīdzēju saviem radiniekiem, smērējot maizītes un nesot tēju</a:t>
            </a:r>
            <a:r>
              <a:rPr lang="lv-LV" sz="2000" dirty="0">
                <a:solidFill>
                  <a:schemeClr val="tx2"/>
                </a:solidFill>
              </a:rPr>
              <a:t>. </a:t>
            </a:r>
          </a:p>
          <a:p>
            <a:pPr marL="45720" indent="0">
              <a:buNone/>
            </a:pPr>
            <a:endParaRPr lang="lv-LV" sz="2000" dirty="0"/>
          </a:p>
          <a:p>
            <a:pPr marL="45720" indent="0">
              <a:buNone/>
            </a:pPr>
            <a:endParaRPr lang="lv-LV" sz="2000" dirty="0"/>
          </a:p>
          <a:p>
            <a:pPr marL="45720" indent="0">
              <a:buNone/>
            </a:pPr>
            <a:endParaRPr lang="lv-LV" sz="2000" dirty="0"/>
          </a:p>
          <a:p>
            <a:endParaRPr lang="lv-LV" sz="2000" dirty="0"/>
          </a:p>
        </p:txBody>
      </p:sp>
    </p:spTree>
    <p:extLst>
      <p:ext uri="{BB962C8B-B14F-4D97-AF65-F5344CB8AC3E}">
        <p14:creationId xmlns:p14="http://schemas.microsoft.com/office/powerpoint/2010/main" val="2882902391"/>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8E8DBDA3-652C-4F87-B53B-7F73AC8F4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1999"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42187232-3845-418F-A17C-C138F01D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36942" y="0"/>
            <a:ext cx="4155058"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BF1EB90A-170B-479A-A756-389CCDE6AFD1}"/>
              </a:ext>
            </a:extLst>
          </p:cNvPr>
          <p:cNvSpPr>
            <a:spLocks noGrp="1"/>
          </p:cNvSpPr>
          <p:nvPr>
            <p:ph type="title"/>
          </p:nvPr>
        </p:nvSpPr>
        <p:spPr>
          <a:xfrm>
            <a:off x="8477950" y="873457"/>
            <a:ext cx="3273042" cy="5222543"/>
          </a:xfrm>
        </p:spPr>
        <p:txBody>
          <a:bodyPr>
            <a:normAutofit/>
          </a:bodyPr>
          <a:lstStyle/>
          <a:p>
            <a:r>
              <a:rPr lang="lv-LV" sz="2800" b="1">
                <a:solidFill>
                  <a:srgbClr val="FFFFFF"/>
                </a:solidFill>
                <a:latin typeface="Georgia Pro" panose="02040502050405020303" pitchFamily="18" charset="0"/>
              </a:rPr>
              <a:t>Intervija ar skolas lietvedi – Elitu Bazoni.</a:t>
            </a:r>
          </a:p>
        </p:txBody>
      </p:sp>
      <p:sp>
        <p:nvSpPr>
          <p:cNvPr id="3" name="Content Placeholder 2">
            <a:extLst>
              <a:ext uri="{FF2B5EF4-FFF2-40B4-BE49-F238E27FC236}">
                <a16:creationId xmlns:a16="http://schemas.microsoft.com/office/drawing/2014/main" id="{B94963F5-F7A5-4DE3-8C80-E8388583D7D9}"/>
              </a:ext>
            </a:extLst>
          </p:cNvPr>
          <p:cNvSpPr>
            <a:spLocks noGrp="1"/>
          </p:cNvSpPr>
          <p:nvPr>
            <p:ph idx="1"/>
          </p:nvPr>
        </p:nvSpPr>
        <p:spPr>
          <a:xfrm>
            <a:off x="1218462" y="1857707"/>
            <a:ext cx="6020790" cy="5222543"/>
          </a:xfrm>
        </p:spPr>
        <p:txBody>
          <a:bodyPr anchor="ctr">
            <a:normAutofit fontScale="92500" lnSpcReduction="10000"/>
          </a:bodyPr>
          <a:lstStyle/>
          <a:p>
            <a:pPr marL="45720" indent="0" algn="just">
              <a:buNone/>
            </a:pPr>
            <a:r>
              <a:rPr lang="lv-LV" sz="2000" b="1" dirty="0">
                <a:solidFill>
                  <a:schemeClr val="tx2"/>
                </a:solidFill>
                <a:latin typeface="Georgia Pro"/>
              </a:rPr>
              <a:t>4. Kas jums palīdzēja pārvarēt emocijas no barikāžu laika?</a:t>
            </a:r>
            <a:endParaRPr lang="en-US" dirty="0"/>
          </a:p>
          <a:p>
            <a:pPr marL="45720" indent="0" algn="just">
              <a:buNone/>
            </a:pPr>
            <a:r>
              <a:rPr lang="lv-LV" sz="2000" dirty="0">
                <a:solidFill>
                  <a:schemeClr val="tx2"/>
                </a:solidFill>
                <a:latin typeface="Georgia Pro"/>
              </a:rPr>
              <a:t>-Tieši bailes palīdzēja pārvarēt ticība, ka mēs būsim brīvi un būsim noteicēji savā zemē.</a:t>
            </a:r>
          </a:p>
          <a:p>
            <a:pPr marL="45720" indent="0" algn="just">
              <a:buNone/>
            </a:pPr>
            <a:endParaRPr lang="lv-LV" sz="2000" dirty="0">
              <a:solidFill>
                <a:schemeClr val="tx2"/>
              </a:solidFill>
              <a:latin typeface="Georgia Pro"/>
            </a:endParaRPr>
          </a:p>
          <a:p>
            <a:pPr marL="45720" indent="0" algn="just">
              <a:buNone/>
            </a:pPr>
            <a:r>
              <a:rPr lang="lv-LV" sz="2000" b="1" dirty="0">
                <a:solidFill>
                  <a:schemeClr val="tx2"/>
                </a:solidFill>
                <a:latin typeface="Georgia Pro"/>
              </a:rPr>
              <a:t>5. Kā jūs izjutāt sabiedrības kopējo noskaņu un vienotību barikāžu laikā?</a:t>
            </a:r>
          </a:p>
          <a:p>
            <a:pPr marL="45720" indent="0" algn="just">
              <a:buNone/>
            </a:pPr>
            <a:r>
              <a:rPr lang="lv-LV" sz="2000" dirty="0">
                <a:solidFill>
                  <a:schemeClr val="tx2"/>
                </a:solidFill>
                <a:latin typeface="Georgia Pro"/>
              </a:rPr>
              <a:t>-Barikāžu laikā sabiedrība bija tiešām vienota. Pat svešinieki nesa ēdienu citiem.</a:t>
            </a:r>
          </a:p>
          <a:p>
            <a:pPr marL="45720" indent="0" algn="just">
              <a:buNone/>
            </a:pPr>
            <a:endParaRPr lang="lv-LV" sz="2000" dirty="0">
              <a:solidFill>
                <a:schemeClr val="tx2"/>
              </a:solidFill>
              <a:latin typeface="Georgia Pro"/>
            </a:endParaRPr>
          </a:p>
          <a:p>
            <a:pPr marL="45720" indent="0" algn="just">
              <a:buNone/>
            </a:pPr>
            <a:r>
              <a:rPr lang="lv-LV" sz="2000" b="1" dirty="0">
                <a:solidFill>
                  <a:schemeClr val="tx2"/>
                </a:solidFill>
                <a:latin typeface="Georgia Pro"/>
              </a:rPr>
              <a:t>6. Vai ir kādi brīži, kas viss spilgtāk palikuši atmiņā?</a:t>
            </a:r>
          </a:p>
          <a:p>
            <a:pPr marL="45720" indent="0" algn="just">
              <a:buNone/>
            </a:pPr>
            <a:r>
              <a:rPr lang="lv-LV" sz="2000" dirty="0">
                <a:solidFill>
                  <a:schemeClr val="tx2"/>
                </a:solidFill>
                <a:latin typeface="Georgia Pro"/>
              </a:rPr>
              <a:t>-Kad varēja redzēt naktī kā lodes lido. Tad dzīvoju centrā un pie mājas varēja redzēt kā centrālo telefona centrāli apsargā. Mums pie logiem bija piekārtas segas.</a:t>
            </a:r>
            <a:r>
              <a:rPr lang="lv-LV" sz="2000" dirty="0">
                <a:solidFill>
                  <a:schemeClr val="tx2"/>
                </a:solidFill>
              </a:rPr>
              <a:t> </a:t>
            </a:r>
          </a:p>
          <a:p>
            <a:pPr marL="45720" indent="0">
              <a:buNone/>
            </a:pPr>
            <a:endParaRPr lang="lv-LV" sz="2000" dirty="0"/>
          </a:p>
          <a:p>
            <a:pPr marL="45720" indent="0">
              <a:buNone/>
            </a:pPr>
            <a:endParaRPr lang="lv-LV" sz="2000" dirty="0"/>
          </a:p>
          <a:p>
            <a:pPr marL="45720" indent="0">
              <a:buNone/>
            </a:pPr>
            <a:endParaRPr lang="lv-LV" sz="2000" dirty="0"/>
          </a:p>
          <a:p>
            <a:pPr marL="45720" indent="0">
              <a:buNone/>
            </a:pPr>
            <a:endParaRPr lang="lv-LV" sz="2000" dirty="0"/>
          </a:p>
          <a:p>
            <a:endParaRPr lang="lv-LV" sz="2000" dirty="0"/>
          </a:p>
        </p:txBody>
      </p:sp>
    </p:spTree>
    <p:extLst>
      <p:ext uri="{BB962C8B-B14F-4D97-AF65-F5344CB8AC3E}">
        <p14:creationId xmlns:p14="http://schemas.microsoft.com/office/powerpoint/2010/main" val="38643711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E8DBDA3-652C-4F87-B53B-7F73AC8F4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1999"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42187232-3845-418F-A17C-C138F01D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36942" y="0"/>
            <a:ext cx="4155058"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BF1EB90A-170B-479A-A756-389CCDE6AFD1}"/>
              </a:ext>
            </a:extLst>
          </p:cNvPr>
          <p:cNvSpPr>
            <a:spLocks noGrp="1"/>
          </p:cNvSpPr>
          <p:nvPr>
            <p:ph type="title"/>
          </p:nvPr>
        </p:nvSpPr>
        <p:spPr>
          <a:xfrm>
            <a:off x="8477950" y="873457"/>
            <a:ext cx="3273042" cy="5222543"/>
          </a:xfrm>
        </p:spPr>
        <p:txBody>
          <a:bodyPr>
            <a:normAutofit/>
          </a:bodyPr>
          <a:lstStyle/>
          <a:p>
            <a:r>
              <a:rPr lang="lv-LV" sz="2800" b="1">
                <a:solidFill>
                  <a:srgbClr val="FFFFFF"/>
                </a:solidFill>
                <a:latin typeface="Georgia Pro" panose="02040502050405020303" pitchFamily="18" charset="0"/>
              </a:rPr>
              <a:t>Intervija ar skolas lietvedi – Elitu Bazoni.</a:t>
            </a:r>
          </a:p>
        </p:txBody>
      </p:sp>
      <p:sp>
        <p:nvSpPr>
          <p:cNvPr id="3" name="Content Placeholder 2">
            <a:extLst>
              <a:ext uri="{FF2B5EF4-FFF2-40B4-BE49-F238E27FC236}">
                <a16:creationId xmlns:a16="http://schemas.microsoft.com/office/drawing/2014/main" id="{B94963F5-F7A5-4DE3-8C80-E8388583D7D9}"/>
              </a:ext>
            </a:extLst>
          </p:cNvPr>
          <p:cNvSpPr>
            <a:spLocks noGrp="1"/>
          </p:cNvSpPr>
          <p:nvPr>
            <p:ph idx="1"/>
          </p:nvPr>
        </p:nvSpPr>
        <p:spPr>
          <a:xfrm>
            <a:off x="1102046" y="2185791"/>
            <a:ext cx="6020790" cy="5222543"/>
          </a:xfrm>
        </p:spPr>
        <p:txBody>
          <a:bodyPr anchor="ctr">
            <a:normAutofit/>
          </a:bodyPr>
          <a:lstStyle/>
          <a:p>
            <a:pPr marL="45720" indent="0" algn="just">
              <a:buNone/>
            </a:pPr>
            <a:r>
              <a:rPr lang="lv-LV" sz="2000" b="1" dirty="0">
                <a:solidFill>
                  <a:schemeClr val="tx2"/>
                </a:solidFill>
                <a:latin typeface="Georgia Pro"/>
              </a:rPr>
              <a:t>7. Kādas izmaiņas jūs novērojāt pēc barikāžu laika?</a:t>
            </a:r>
            <a:endParaRPr lang="en-US" dirty="0"/>
          </a:p>
          <a:p>
            <a:pPr marL="45720" indent="0" algn="just">
              <a:buNone/>
            </a:pPr>
            <a:r>
              <a:rPr lang="lv-LV" sz="2000" dirty="0">
                <a:solidFill>
                  <a:schemeClr val="tx2"/>
                </a:solidFill>
                <a:latin typeface="Georgia Pro"/>
              </a:rPr>
              <a:t>- Atjaunojās valsts, varēja runāt latviski, varēja pieņemt likumus paši.</a:t>
            </a:r>
          </a:p>
          <a:p>
            <a:pPr marL="45720" indent="0" algn="just">
              <a:buNone/>
            </a:pPr>
            <a:endParaRPr lang="lv-LV" sz="2000" dirty="0">
              <a:solidFill>
                <a:schemeClr val="tx2"/>
              </a:solidFill>
              <a:latin typeface="Georgia Pro"/>
            </a:endParaRPr>
          </a:p>
          <a:p>
            <a:pPr marL="45720" indent="0" algn="just">
              <a:buNone/>
            </a:pPr>
            <a:r>
              <a:rPr lang="lv-LV" sz="2000" b="1" dirty="0">
                <a:solidFill>
                  <a:schemeClr val="tx2"/>
                </a:solidFill>
                <a:latin typeface="Georgia Pro"/>
              </a:rPr>
              <a:t>8. Kā jūs vērtējat barikāžu mantojumu un to, kā šie notikumi ietekmējuši Latviju?</a:t>
            </a:r>
          </a:p>
          <a:p>
            <a:pPr marL="45720" indent="0" algn="just">
              <a:buNone/>
            </a:pPr>
            <a:r>
              <a:rPr lang="lv-LV" sz="2000" dirty="0">
                <a:solidFill>
                  <a:schemeClr val="tx2"/>
                </a:solidFill>
                <a:latin typeface="Georgia Pro"/>
              </a:rPr>
              <a:t>-Nebūtu barikāžu, tad nebūtu tagad brīvas valsts.</a:t>
            </a:r>
          </a:p>
          <a:p>
            <a:pPr marL="45720" indent="0" algn="just">
              <a:buNone/>
            </a:pPr>
            <a:endParaRPr lang="lv-LV" sz="2000" dirty="0">
              <a:solidFill>
                <a:schemeClr val="tx2"/>
              </a:solidFill>
              <a:latin typeface="Georgia Pro"/>
            </a:endParaRPr>
          </a:p>
          <a:p>
            <a:pPr marL="45720" indent="0" algn="just">
              <a:buNone/>
            </a:pPr>
            <a:r>
              <a:rPr lang="lv-LV" sz="2000" b="1" dirty="0">
                <a:solidFill>
                  <a:schemeClr val="tx2"/>
                </a:solidFill>
                <a:latin typeface="Georgia Pro"/>
              </a:rPr>
              <a:t>9. Vai Jums ir kāds vēstījums vai padoms jaunākai paaudzei, ņemot vērā jūsu pieredzi barikādēs?</a:t>
            </a:r>
          </a:p>
          <a:p>
            <a:pPr marL="45720" indent="0" algn="just">
              <a:buNone/>
            </a:pPr>
            <a:r>
              <a:rPr lang="lv-LV" sz="2000" dirty="0">
                <a:solidFill>
                  <a:schemeClr val="tx2"/>
                </a:solidFill>
                <a:latin typeface="Georgia Pro"/>
              </a:rPr>
              <a:t>-Neizmirst savu vēsturi, atcerēties barikāžu laikus, atcerēties cilvēkus, kuri krita.</a:t>
            </a:r>
          </a:p>
          <a:p>
            <a:pPr marL="45720" indent="0">
              <a:buNone/>
            </a:pPr>
            <a:endParaRPr lang="lv-LV" sz="2000" dirty="0"/>
          </a:p>
          <a:p>
            <a:pPr marL="45720" indent="0">
              <a:buNone/>
            </a:pPr>
            <a:endParaRPr lang="lv-LV" sz="2000" dirty="0"/>
          </a:p>
          <a:p>
            <a:pPr marL="45720" indent="0">
              <a:buNone/>
            </a:pPr>
            <a:endParaRPr lang="lv-LV" sz="2000" dirty="0"/>
          </a:p>
          <a:p>
            <a:pPr marL="45720" indent="0">
              <a:buNone/>
            </a:pPr>
            <a:endParaRPr lang="lv-LV" sz="2000" dirty="0"/>
          </a:p>
          <a:p>
            <a:pPr marL="45720" indent="0">
              <a:buNone/>
            </a:pPr>
            <a:endParaRPr lang="lv-LV" sz="2000" dirty="0"/>
          </a:p>
          <a:p>
            <a:endParaRPr lang="lv-LV" sz="2000" dirty="0"/>
          </a:p>
        </p:txBody>
      </p:sp>
    </p:spTree>
    <p:extLst>
      <p:ext uri="{BB962C8B-B14F-4D97-AF65-F5344CB8AC3E}">
        <p14:creationId xmlns:p14="http://schemas.microsoft.com/office/powerpoint/2010/main" val="30841136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E8DBDA3-652C-4F87-B53B-7F73AC8F4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1999"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42187232-3845-418F-A17C-C138F01D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55058"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8" name="Title 7">
            <a:extLst>
              <a:ext uri="{FF2B5EF4-FFF2-40B4-BE49-F238E27FC236}">
                <a16:creationId xmlns:a16="http://schemas.microsoft.com/office/drawing/2014/main" id="{4E88F1A2-3033-4DC1-BF03-093F2A262DF1}"/>
              </a:ext>
            </a:extLst>
          </p:cNvPr>
          <p:cNvSpPr>
            <a:spLocks noGrp="1"/>
          </p:cNvSpPr>
          <p:nvPr>
            <p:ph type="title"/>
          </p:nvPr>
        </p:nvSpPr>
        <p:spPr>
          <a:xfrm>
            <a:off x="441009" y="873457"/>
            <a:ext cx="3273042" cy="5222543"/>
          </a:xfrm>
        </p:spPr>
        <p:txBody>
          <a:bodyPr>
            <a:normAutofit/>
          </a:bodyPr>
          <a:lstStyle/>
          <a:p>
            <a:r>
              <a:rPr lang="lv-LV" sz="2800" b="1" dirty="0">
                <a:solidFill>
                  <a:srgbClr val="FFFFFF"/>
                </a:solidFill>
                <a:latin typeface="Georgia Pro" panose="02040502050405020303" pitchFamily="18" charset="0"/>
              </a:rPr>
              <a:t>Intervija ar vizuālās mākslas skolotāju Lilitu Jansoni.</a:t>
            </a:r>
          </a:p>
        </p:txBody>
      </p:sp>
      <p:sp>
        <p:nvSpPr>
          <p:cNvPr id="2" name="Content Placeholder 1">
            <a:extLst>
              <a:ext uri="{FF2B5EF4-FFF2-40B4-BE49-F238E27FC236}">
                <a16:creationId xmlns:a16="http://schemas.microsoft.com/office/drawing/2014/main" id="{92105059-67AF-A513-9063-BE162613BEA4}"/>
              </a:ext>
            </a:extLst>
          </p:cNvPr>
          <p:cNvSpPr>
            <a:spLocks noGrp="1"/>
          </p:cNvSpPr>
          <p:nvPr>
            <p:ph idx="1"/>
          </p:nvPr>
        </p:nvSpPr>
        <p:spPr>
          <a:xfrm>
            <a:off x="4995081" y="873457"/>
            <a:ext cx="6020790" cy="5222543"/>
          </a:xfrm>
        </p:spPr>
        <p:txBody>
          <a:bodyPr vert="horz" lIns="91440" tIns="45720" rIns="91440" bIns="45720" rtlCol="0" anchor="ctr">
            <a:normAutofit/>
          </a:bodyPr>
          <a:lstStyle/>
          <a:p>
            <a:pPr marL="45720" indent="0" algn="just">
              <a:spcBef>
                <a:spcPts val="0"/>
              </a:spcBef>
              <a:buNone/>
            </a:pPr>
            <a:r>
              <a:rPr lang="lv-LV" sz="1800" b="1" dirty="0">
                <a:solidFill>
                  <a:schemeClr val="tx2"/>
                </a:solidFill>
                <a:latin typeface="Georgia Pro"/>
                <a:ea typeface="+mn-lt"/>
                <a:cs typeface="+mn-lt"/>
              </a:rPr>
              <a:t>1.Kā jūs atceraties pirmās dienas</a:t>
            </a:r>
            <a:br>
              <a:rPr lang="lv-LV" sz="1800" b="1" dirty="0">
                <a:latin typeface="Georgia Pro"/>
                <a:ea typeface="+mn-lt"/>
                <a:cs typeface="+mn-lt"/>
              </a:rPr>
            </a:br>
            <a:r>
              <a:rPr lang="lv-LV" sz="1800" b="1" dirty="0">
                <a:solidFill>
                  <a:schemeClr val="tx2"/>
                </a:solidFill>
                <a:latin typeface="Georgia Pro"/>
                <a:ea typeface="+mn-lt"/>
                <a:cs typeface="+mn-lt"/>
              </a:rPr>
              <a:t> barikādēs ?</a:t>
            </a:r>
            <a:endParaRPr lang="en-US"/>
          </a:p>
          <a:p>
            <a:pPr marL="285750" indent="-285750" algn="just">
              <a:spcBef>
                <a:spcPts val="0"/>
              </a:spcBef>
              <a:buChar char="-"/>
            </a:pPr>
            <a:r>
              <a:rPr lang="lv-LV" sz="1800" dirty="0">
                <a:solidFill>
                  <a:schemeClr val="tx2"/>
                </a:solidFill>
                <a:latin typeface="Georgia Pro"/>
                <a:cs typeface="Arial"/>
              </a:rPr>
              <a:t>Šāvienus un blīkšķus.</a:t>
            </a:r>
          </a:p>
          <a:p>
            <a:pPr marL="285750" indent="-285750" algn="just">
              <a:spcBef>
                <a:spcPts val="0"/>
              </a:spcBef>
              <a:buChar char="-"/>
            </a:pPr>
            <a:endParaRPr lang="lv-LV" sz="1800" dirty="0">
              <a:solidFill>
                <a:schemeClr val="tx2"/>
              </a:solidFill>
              <a:latin typeface="Georgia Pro"/>
              <a:ea typeface="+mn-lt"/>
              <a:cs typeface="Arial"/>
            </a:endParaRPr>
          </a:p>
          <a:p>
            <a:pPr marL="45720" indent="0" algn="just">
              <a:spcBef>
                <a:spcPts val="0"/>
              </a:spcBef>
              <a:buNone/>
            </a:pPr>
            <a:r>
              <a:rPr lang="lv-LV" sz="1800" b="1" dirty="0">
                <a:solidFill>
                  <a:schemeClr val="tx2"/>
                </a:solidFill>
                <a:latin typeface="Georgia Pro"/>
                <a:ea typeface="+mn-lt"/>
                <a:cs typeface="+mn-lt"/>
              </a:rPr>
              <a:t>2.Kādi bija jūsu pirmie iespaidi un emocijas?</a:t>
            </a:r>
          </a:p>
          <a:p>
            <a:pPr marL="45720" indent="0" algn="just">
              <a:spcBef>
                <a:spcPts val="0"/>
              </a:spcBef>
              <a:buNone/>
            </a:pPr>
            <a:r>
              <a:rPr lang="lv-LV" sz="1800" dirty="0">
                <a:solidFill>
                  <a:schemeClr val="tx2"/>
                </a:solidFill>
                <a:latin typeface="Georgia Pro"/>
                <a:ea typeface="+mn-lt"/>
                <a:cs typeface="+mn-lt"/>
              </a:rPr>
              <a:t>-Liels satraukums.</a:t>
            </a:r>
          </a:p>
          <a:p>
            <a:pPr marL="45720" indent="0" algn="just">
              <a:spcBef>
                <a:spcPts val="0"/>
              </a:spcBef>
              <a:buNone/>
            </a:pPr>
            <a:endParaRPr lang="lv-LV" sz="1800" dirty="0">
              <a:solidFill>
                <a:schemeClr val="tx2"/>
              </a:solidFill>
              <a:latin typeface="Georgia Pro"/>
              <a:ea typeface="+mn-lt"/>
              <a:cs typeface="+mn-lt"/>
            </a:endParaRPr>
          </a:p>
          <a:p>
            <a:pPr marL="45720" indent="0" algn="just">
              <a:spcBef>
                <a:spcPts val="0"/>
              </a:spcBef>
              <a:buNone/>
            </a:pPr>
            <a:r>
              <a:rPr lang="lv-LV" sz="1800" b="1" dirty="0">
                <a:solidFill>
                  <a:schemeClr val="tx2"/>
                </a:solidFill>
                <a:latin typeface="Georgia Pro"/>
                <a:ea typeface="+mn-lt"/>
                <a:cs typeface="+mn-lt"/>
              </a:rPr>
              <a:t>3.Kāpec jūs izvēlējāties piedalīties barikādēs?</a:t>
            </a:r>
            <a:endParaRPr lang="en-US" sz="1800" b="1">
              <a:solidFill>
                <a:schemeClr val="tx2"/>
              </a:solidFill>
              <a:latin typeface="Georgia Pro"/>
              <a:ea typeface="+mn-lt"/>
              <a:cs typeface="+mn-lt"/>
            </a:endParaRPr>
          </a:p>
          <a:p>
            <a:pPr marL="45720" indent="0" algn="just">
              <a:spcBef>
                <a:spcPts val="0"/>
              </a:spcBef>
              <a:buNone/>
            </a:pPr>
            <a:r>
              <a:rPr lang="lv-LV" sz="1800" dirty="0">
                <a:solidFill>
                  <a:schemeClr val="tx2"/>
                </a:solidFill>
                <a:latin typeface="Georgia Pro"/>
                <a:ea typeface="+mn-lt"/>
                <a:cs typeface="+mn-lt"/>
              </a:rPr>
              <a:t>-Jo tas likās pašsaprotami. tajā momentā visi cilvēki apvienojas, tajā momenta likās, ka tā vajadzēja.</a:t>
            </a:r>
          </a:p>
          <a:p>
            <a:pPr marL="45720" indent="0" algn="just">
              <a:spcBef>
                <a:spcPts val="0"/>
              </a:spcBef>
              <a:buNone/>
            </a:pPr>
            <a:endParaRPr lang="lv-LV" sz="1800" dirty="0">
              <a:solidFill>
                <a:schemeClr val="tx2"/>
              </a:solidFill>
              <a:latin typeface="Georgia Pro"/>
              <a:ea typeface="+mn-lt"/>
              <a:cs typeface="+mn-lt"/>
            </a:endParaRPr>
          </a:p>
          <a:p>
            <a:pPr marL="45720" indent="0" algn="just">
              <a:spcBef>
                <a:spcPts val="0"/>
              </a:spcBef>
              <a:buNone/>
            </a:pPr>
            <a:r>
              <a:rPr lang="lv-LV" sz="1800" b="1" dirty="0">
                <a:solidFill>
                  <a:schemeClr val="tx2"/>
                </a:solidFill>
                <a:latin typeface="Georgia Pro"/>
                <a:ea typeface="+mn-lt"/>
                <a:cs typeface="+mn-lt"/>
              </a:rPr>
              <a:t>4.Vai jums bija jebkādas bailes vai šaubas piedaloties barikādēs ?</a:t>
            </a:r>
            <a:endParaRPr lang="en-US" sz="1800" b="1">
              <a:solidFill>
                <a:schemeClr val="tx2"/>
              </a:solidFill>
              <a:latin typeface="Georgia Pro"/>
              <a:ea typeface="+mn-lt"/>
              <a:cs typeface="+mn-lt"/>
            </a:endParaRPr>
          </a:p>
          <a:p>
            <a:pPr marL="45720" indent="0" algn="just">
              <a:spcBef>
                <a:spcPts val="0"/>
              </a:spcBef>
              <a:buNone/>
            </a:pPr>
            <a:r>
              <a:rPr lang="lv-LV" sz="1800" dirty="0">
                <a:solidFill>
                  <a:schemeClr val="tx2"/>
                </a:solidFill>
                <a:latin typeface="Georgia Pro"/>
                <a:ea typeface="+mn-lt"/>
                <a:cs typeface="+mn-lt"/>
              </a:rPr>
              <a:t>-Protams, ka bija. Es jau negāju uz barikādēm, bet mans vīrs gāja.</a:t>
            </a:r>
            <a:endParaRPr lang="en-US" sz="1800">
              <a:solidFill>
                <a:schemeClr val="tx2"/>
              </a:solidFill>
              <a:latin typeface="Georgia Pro"/>
              <a:ea typeface="+mn-lt"/>
              <a:cs typeface="+mn-lt"/>
            </a:endParaRPr>
          </a:p>
          <a:p>
            <a:endParaRPr lang="en-US" sz="2000"/>
          </a:p>
        </p:txBody>
      </p:sp>
    </p:spTree>
    <p:extLst>
      <p:ext uri="{BB962C8B-B14F-4D97-AF65-F5344CB8AC3E}">
        <p14:creationId xmlns:p14="http://schemas.microsoft.com/office/powerpoint/2010/main" val="1689852541"/>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E8DBDA3-652C-4F87-B53B-7F73AC8F4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1999"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42187232-3845-418F-A17C-C138F01D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55058"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8" name="Title 7">
            <a:extLst>
              <a:ext uri="{FF2B5EF4-FFF2-40B4-BE49-F238E27FC236}">
                <a16:creationId xmlns:a16="http://schemas.microsoft.com/office/drawing/2014/main" id="{4E88F1A2-3033-4DC1-BF03-093F2A262DF1}"/>
              </a:ext>
            </a:extLst>
          </p:cNvPr>
          <p:cNvSpPr>
            <a:spLocks noGrp="1"/>
          </p:cNvSpPr>
          <p:nvPr>
            <p:ph type="title"/>
          </p:nvPr>
        </p:nvSpPr>
        <p:spPr>
          <a:xfrm>
            <a:off x="441009" y="873457"/>
            <a:ext cx="3273042" cy="5222543"/>
          </a:xfrm>
        </p:spPr>
        <p:txBody>
          <a:bodyPr>
            <a:normAutofit/>
          </a:bodyPr>
          <a:lstStyle/>
          <a:p>
            <a:r>
              <a:rPr lang="lv-LV" sz="2800" b="1" dirty="0">
                <a:solidFill>
                  <a:srgbClr val="FFFFFF"/>
                </a:solidFill>
                <a:latin typeface="Georgia Pro" panose="02040502050405020303" pitchFamily="18" charset="0"/>
              </a:rPr>
              <a:t>Intervija ar vizuālās mākslas skolotāju Lilitu Jansoni.</a:t>
            </a:r>
          </a:p>
        </p:txBody>
      </p:sp>
      <p:sp>
        <p:nvSpPr>
          <p:cNvPr id="2" name="Content Placeholder 1">
            <a:extLst>
              <a:ext uri="{FF2B5EF4-FFF2-40B4-BE49-F238E27FC236}">
                <a16:creationId xmlns:a16="http://schemas.microsoft.com/office/drawing/2014/main" id="{92105059-67AF-A513-9063-BE162613BEA4}"/>
              </a:ext>
            </a:extLst>
          </p:cNvPr>
          <p:cNvSpPr>
            <a:spLocks noGrp="1"/>
          </p:cNvSpPr>
          <p:nvPr>
            <p:ph idx="1"/>
          </p:nvPr>
        </p:nvSpPr>
        <p:spPr>
          <a:xfrm>
            <a:off x="4995081" y="873457"/>
            <a:ext cx="6020790" cy="5222543"/>
          </a:xfrm>
        </p:spPr>
        <p:txBody>
          <a:bodyPr vert="horz" lIns="91440" tIns="45720" rIns="91440" bIns="45720" rtlCol="0" anchor="ctr">
            <a:normAutofit fontScale="85000" lnSpcReduction="20000"/>
          </a:bodyPr>
          <a:lstStyle/>
          <a:p>
            <a:pPr marL="45720" indent="0" algn="just">
              <a:buNone/>
            </a:pPr>
            <a:r>
              <a:rPr lang="lv-LV" sz="2000" b="1" dirty="0">
                <a:solidFill>
                  <a:schemeClr val="tx2"/>
                </a:solidFill>
                <a:latin typeface="Georgia Pro"/>
                <a:ea typeface="+mn-lt"/>
                <a:cs typeface="+mn-lt"/>
              </a:rPr>
              <a:t>5.Kā jūs pārvarējāt šīs emocijas?</a:t>
            </a:r>
            <a:endParaRPr lang="lv-LV" sz="2000" b="1" dirty="0">
              <a:solidFill>
                <a:schemeClr val="tx2"/>
              </a:solidFill>
              <a:latin typeface="Georgia Pro"/>
            </a:endParaRPr>
          </a:p>
          <a:p>
            <a:pPr marL="45720" indent="0" algn="just">
              <a:buNone/>
            </a:pPr>
            <a:r>
              <a:rPr lang="lv-LV" sz="2000" dirty="0">
                <a:solidFill>
                  <a:schemeClr val="tx2"/>
                </a:solidFill>
                <a:latin typeface="Georgia Pro"/>
                <a:ea typeface="+mn-lt"/>
                <a:cs typeface="+mn-lt"/>
              </a:rPr>
              <a:t>-Nu nekā, taisīju maizītes un taisīju tēju, un nesu pie draugiem uz barikādēm.</a:t>
            </a:r>
            <a:endParaRPr lang="lv-LV" dirty="0">
              <a:solidFill>
                <a:schemeClr val="tx2"/>
              </a:solidFill>
              <a:latin typeface="Georgia Pro"/>
            </a:endParaRPr>
          </a:p>
          <a:p>
            <a:pPr marL="45720" indent="0" algn="just">
              <a:buNone/>
            </a:pPr>
            <a:endParaRPr lang="lv-LV" sz="2000" dirty="0">
              <a:solidFill>
                <a:schemeClr val="tx2"/>
              </a:solidFill>
              <a:latin typeface="Georgia Pro"/>
              <a:ea typeface="+mn-lt"/>
              <a:cs typeface="+mn-lt"/>
            </a:endParaRPr>
          </a:p>
          <a:p>
            <a:pPr marL="45720" indent="0" algn="just">
              <a:buNone/>
            </a:pPr>
            <a:r>
              <a:rPr lang="lv-LV" sz="2000" b="1" dirty="0">
                <a:solidFill>
                  <a:schemeClr val="tx2"/>
                </a:solidFill>
                <a:latin typeface="Georgia Pro"/>
                <a:ea typeface="+mn-lt"/>
                <a:cs typeface="+mn-lt"/>
              </a:rPr>
              <a:t>6.Kāda bija jūsu loma vai aktivitātes barikāžu laikā?</a:t>
            </a:r>
            <a:endParaRPr lang="lv-LV" b="1" dirty="0">
              <a:solidFill>
                <a:schemeClr val="tx2"/>
              </a:solidFill>
              <a:latin typeface="Georgia Pro"/>
            </a:endParaRPr>
          </a:p>
          <a:p>
            <a:pPr marL="45720" indent="0" algn="just">
              <a:buNone/>
            </a:pPr>
            <a:r>
              <a:rPr lang="lv-LV" sz="2000" dirty="0">
                <a:solidFill>
                  <a:schemeClr val="tx2"/>
                </a:solidFill>
                <a:latin typeface="Georgia Pro"/>
                <a:ea typeface="+mn-lt"/>
                <a:cs typeface="+mn-lt"/>
              </a:rPr>
              <a:t>-Es darīju tā, kad uz Deglavas tilta bija daudz mašīnas, es cepu un nesu pīrāgus visiem šoferiem.</a:t>
            </a:r>
            <a:endParaRPr lang="lv-LV" dirty="0">
              <a:solidFill>
                <a:schemeClr val="tx2"/>
              </a:solidFill>
              <a:latin typeface="Georgia Pro"/>
            </a:endParaRPr>
          </a:p>
          <a:p>
            <a:pPr marL="45720" indent="0" algn="just">
              <a:buNone/>
            </a:pPr>
            <a:endParaRPr lang="lv-LV" sz="2000" dirty="0">
              <a:solidFill>
                <a:schemeClr val="tx2"/>
              </a:solidFill>
              <a:latin typeface="Georgia Pro"/>
              <a:ea typeface="+mn-lt"/>
              <a:cs typeface="+mn-lt"/>
            </a:endParaRPr>
          </a:p>
          <a:p>
            <a:pPr marL="45720" indent="0" algn="just">
              <a:buNone/>
            </a:pPr>
            <a:r>
              <a:rPr lang="lv-LV" sz="2000" b="1" dirty="0">
                <a:solidFill>
                  <a:schemeClr val="tx2"/>
                </a:solidFill>
                <a:latin typeface="Georgia Pro"/>
                <a:ea typeface="+mn-lt"/>
                <a:cs typeface="+mn-lt"/>
              </a:rPr>
              <a:t>7.Kadi bija grūtību un izaicinājumu brīži barikāžu notikumu dienās?</a:t>
            </a:r>
            <a:endParaRPr lang="lv-LV" b="1" dirty="0">
              <a:solidFill>
                <a:schemeClr val="tx2"/>
              </a:solidFill>
              <a:latin typeface="Georgia Pro"/>
            </a:endParaRPr>
          </a:p>
          <a:p>
            <a:pPr marL="45720" indent="0" algn="just">
              <a:buNone/>
            </a:pPr>
            <a:r>
              <a:rPr lang="lv-LV" sz="2000" dirty="0">
                <a:solidFill>
                  <a:schemeClr val="tx2"/>
                </a:solidFill>
                <a:latin typeface="Georgia Pro"/>
                <a:ea typeface="+mn-lt"/>
                <a:cs typeface="+mn-lt"/>
              </a:rPr>
              <a:t>-Bija uztraukums par tiem pazīstamajiem, kas stāvēja barikādēs.</a:t>
            </a:r>
            <a:endParaRPr lang="lv-LV" dirty="0">
              <a:solidFill>
                <a:schemeClr val="tx2"/>
              </a:solidFill>
              <a:latin typeface="Georgia Pro"/>
            </a:endParaRPr>
          </a:p>
          <a:p>
            <a:pPr marL="45720" indent="0" algn="just">
              <a:buNone/>
            </a:pPr>
            <a:endParaRPr lang="lv-LV" sz="2000" dirty="0">
              <a:solidFill>
                <a:schemeClr val="tx2"/>
              </a:solidFill>
              <a:latin typeface="Georgia Pro"/>
              <a:ea typeface="+mn-lt"/>
              <a:cs typeface="+mn-lt"/>
            </a:endParaRPr>
          </a:p>
          <a:p>
            <a:pPr marL="45720" indent="0" algn="just">
              <a:buNone/>
            </a:pPr>
            <a:r>
              <a:rPr lang="lv-LV" sz="2000" b="1" dirty="0">
                <a:solidFill>
                  <a:schemeClr val="tx2"/>
                </a:solidFill>
                <a:latin typeface="Georgia Pro"/>
                <a:ea typeface="+mn-lt"/>
                <a:cs typeface="+mn-lt"/>
              </a:rPr>
              <a:t>8.Kā jūs izjūtat sabiedrības kopējo noskaņu un vienotību barikāžu laikā?</a:t>
            </a:r>
            <a:endParaRPr lang="lv-LV" b="1" dirty="0">
              <a:solidFill>
                <a:schemeClr val="tx2"/>
              </a:solidFill>
              <a:latin typeface="Georgia Pro"/>
            </a:endParaRPr>
          </a:p>
          <a:p>
            <a:pPr marL="45720" indent="0" algn="just">
              <a:buNone/>
            </a:pPr>
            <a:r>
              <a:rPr lang="lv-LV" sz="2000" dirty="0">
                <a:solidFill>
                  <a:schemeClr val="tx2"/>
                </a:solidFill>
                <a:latin typeface="Georgia Pro"/>
                <a:ea typeface="+mn-lt"/>
                <a:cs typeface="+mn-lt"/>
              </a:rPr>
              <a:t>-Ļoti, jo tad tiešām visi cilvēki bija vienoti. Tā ir fantastiska sajūta, ko tādu nevar nekādi mākslīgi dabūt.</a:t>
            </a:r>
            <a:endParaRPr lang="lv-LV" dirty="0">
              <a:solidFill>
                <a:schemeClr val="tx2"/>
              </a:solidFill>
              <a:latin typeface="Georgia Pro"/>
            </a:endParaRPr>
          </a:p>
        </p:txBody>
      </p:sp>
    </p:spTree>
    <p:extLst>
      <p:ext uri="{BB962C8B-B14F-4D97-AF65-F5344CB8AC3E}">
        <p14:creationId xmlns:p14="http://schemas.microsoft.com/office/powerpoint/2010/main" val="3017724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E8DBDA3-652C-4F87-B53B-7F73AC8F4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1999"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42187232-3845-418F-A17C-C138F01D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55058"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8" name="Title 7">
            <a:extLst>
              <a:ext uri="{FF2B5EF4-FFF2-40B4-BE49-F238E27FC236}">
                <a16:creationId xmlns:a16="http://schemas.microsoft.com/office/drawing/2014/main" id="{4E88F1A2-3033-4DC1-BF03-093F2A262DF1}"/>
              </a:ext>
            </a:extLst>
          </p:cNvPr>
          <p:cNvSpPr>
            <a:spLocks noGrp="1"/>
          </p:cNvSpPr>
          <p:nvPr>
            <p:ph type="title"/>
          </p:nvPr>
        </p:nvSpPr>
        <p:spPr>
          <a:xfrm>
            <a:off x="441009" y="873457"/>
            <a:ext cx="3273042" cy="5222543"/>
          </a:xfrm>
        </p:spPr>
        <p:txBody>
          <a:bodyPr>
            <a:normAutofit/>
          </a:bodyPr>
          <a:lstStyle/>
          <a:p>
            <a:r>
              <a:rPr lang="lv-LV" sz="2800" b="1" dirty="0">
                <a:solidFill>
                  <a:srgbClr val="FFFFFF"/>
                </a:solidFill>
                <a:latin typeface="Georgia Pro" panose="02040502050405020303" pitchFamily="18" charset="0"/>
              </a:rPr>
              <a:t>Intervija ar vizuālās mākslas skolotāju Lilitu Jansoni.</a:t>
            </a:r>
          </a:p>
        </p:txBody>
      </p:sp>
      <p:sp>
        <p:nvSpPr>
          <p:cNvPr id="2" name="Content Placeholder 1">
            <a:extLst>
              <a:ext uri="{FF2B5EF4-FFF2-40B4-BE49-F238E27FC236}">
                <a16:creationId xmlns:a16="http://schemas.microsoft.com/office/drawing/2014/main" id="{92105059-67AF-A513-9063-BE162613BEA4}"/>
              </a:ext>
            </a:extLst>
          </p:cNvPr>
          <p:cNvSpPr>
            <a:spLocks noGrp="1"/>
          </p:cNvSpPr>
          <p:nvPr>
            <p:ph idx="1"/>
          </p:nvPr>
        </p:nvSpPr>
        <p:spPr>
          <a:xfrm>
            <a:off x="4995081" y="873457"/>
            <a:ext cx="6020790" cy="5222543"/>
          </a:xfrm>
        </p:spPr>
        <p:txBody>
          <a:bodyPr vert="horz" lIns="91440" tIns="45720" rIns="91440" bIns="45720" rtlCol="0" anchor="ctr">
            <a:normAutofit fontScale="85000" lnSpcReduction="20000"/>
          </a:bodyPr>
          <a:lstStyle/>
          <a:p>
            <a:pPr algn="just">
              <a:buNone/>
            </a:pPr>
            <a:r>
              <a:rPr lang="lv-LV" sz="2000" b="1" dirty="0">
                <a:solidFill>
                  <a:schemeClr val="tx2"/>
                </a:solidFill>
                <a:latin typeface="Georgia Pro"/>
                <a:ea typeface="+mn-lt"/>
                <a:cs typeface="+mn-lt"/>
              </a:rPr>
              <a:t>9.Kā jūs vērtējāt cilvēku solidaritāti un kopīgo garu barikādēs?</a:t>
            </a:r>
            <a:endParaRPr lang="lv-LV" b="1" dirty="0">
              <a:solidFill>
                <a:schemeClr val="tx2"/>
              </a:solidFill>
              <a:latin typeface="Georgia Pro"/>
            </a:endParaRPr>
          </a:p>
          <a:p>
            <a:pPr algn="just">
              <a:buNone/>
            </a:pPr>
            <a:r>
              <a:rPr lang="lv-LV" sz="2000" dirty="0">
                <a:solidFill>
                  <a:schemeClr val="tx2"/>
                </a:solidFill>
                <a:latin typeface="Georgia Pro"/>
                <a:ea typeface="+mn-lt"/>
                <a:cs typeface="+mn-lt"/>
              </a:rPr>
              <a:t>-Bija gājiens, un pēc tā mēs visi cilvēki satikāmies pie krastmalas, un tad visi dziedāja.</a:t>
            </a:r>
            <a:endParaRPr lang="lv-LV" dirty="0">
              <a:solidFill>
                <a:schemeClr val="tx2"/>
              </a:solidFill>
              <a:latin typeface="Georgia Pro"/>
            </a:endParaRPr>
          </a:p>
          <a:p>
            <a:pPr algn="just">
              <a:buNone/>
            </a:pPr>
            <a:endParaRPr lang="lv-LV" dirty="0">
              <a:solidFill>
                <a:schemeClr val="tx2"/>
              </a:solidFill>
              <a:latin typeface="Georgia Pro"/>
            </a:endParaRPr>
          </a:p>
          <a:p>
            <a:pPr algn="just">
              <a:buNone/>
            </a:pPr>
            <a:r>
              <a:rPr lang="lv-LV" sz="2000" b="1" dirty="0">
                <a:solidFill>
                  <a:schemeClr val="tx2"/>
                </a:solidFill>
                <a:latin typeface="Georgia Pro"/>
                <a:ea typeface="+mn-lt"/>
                <a:cs typeface="+mn-lt"/>
              </a:rPr>
              <a:t>10.Kā jūs uztvērāt politisko situāciju Latvijā un pasaulē šajā laikā?</a:t>
            </a:r>
            <a:endParaRPr lang="lv-LV" b="1" dirty="0">
              <a:solidFill>
                <a:schemeClr val="tx2"/>
              </a:solidFill>
              <a:latin typeface="Georgia Pro"/>
            </a:endParaRPr>
          </a:p>
          <a:p>
            <a:pPr algn="just">
              <a:buNone/>
            </a:pPr>
            <a:r>
              <a:rPr lang="lv-LV" sz="2000" dirty="0">
                <a:solidFill>
                  <a:schemeClr val="tx2"/>
                </a:solidFill>
                <a:latin typeface="Georgia Pro"/>
                <a:ea typeface="+mn-lt"/>
                <a:cs typeface="+mn-lt"/>
              </a:rPr>
              <a:t>-Es domāju, ka fantastiski izdarīja, jo principā tā bija miermīlīga akcija. No mūsu puses noturējās pretī tiem izaicinājumiem. Jo, ja būtu iesaistīti militārā konfliktā no mūsu cilvēku puses, nezin kas tad būtu bijis, jo viņi [PSRS atbalstītāji] jau tur šāva, mēs jau nē, jo mēs jau nosargājām visu miermīlīgā veidā.</a:t>
            </a:r>
            <a:endParaRPr lang="lv-LV" dirty="0">
              <a:solidFill>
                <a:schemeClr val="tx2"/>
              </a:solidFill>
              <a:latin typeface="Georgia Pro"/>
            </a:endParaRPr>
          </a:p>
          <a:p>
            <a:pPr algn="just">
              <a:buNone/>
            </a:pPr>
            <a:endParaRPr lang="lv-LV" dirty="0">
              <a:solidFill>
                <a:schemeClr val="tx2"/>
              </a:solidFill>
              <a:latin typeface="Georgia Pro"/>
            </a:endParaRPr>
          </a:p>
          <a:p>
            <a:pPr algn="just">
              <a:buNone/>
            </a:pPr>
            <a:r>
              <a:rPr lang="lv-LV" sz="2000" b="1" dirty="0">
                <a:solidFill>
                  <a:schemeClr val="tx2"/>
                </a:solidFill>
                <a:latin typeface="Georgia Pro"/>
                <a:ea typeface="+mn-lt"/>
                <a:cs typeface="+mn-lt"/>
              </a:rPr>
              <a:t>11.Kādas izmaiņas jūs novērojat savā dzīvē pēc barikāžu notikumiem?</a:t>
            </a:r>
            <a:endParaRPr lang="lv-LV" b="1" dirty="0">
              <a:solidFill>
                <a:schemeClr val="tx2"/>
              </a:solidFill>
              <a:latin typeface="Georgia Pro"/>
            </a:endParaRPr>
          </a:p>
          <a:p>
            <a:pPr marL="45720" indent="0" algn="just">
              <a:buNone/>
            </a:pPr>
            <a:r>
              <a:rPr lang="lv-LV" sz="2000" dirty="0">
                <a:solidFill>
                  <a:schemeClr val="tx2"/>
                </a:solidFill>
                <a:latin typeface="Georgia Pro"/>
                <a:ea typeface="+mn-lt"/>
                <a:cs typeface="+mn-lt"/>
              </a:rPr>
              <a:t>-Daudz kas mainījās, mēs ieguvām neatkarību ātrāk vai vēlāk. Es nekādā gadījumā negribētu, lai atgrieztos tie laiki, protams. Šodien nav tā prieka, ka mēs cīnījāmies uz barikādēm, tas parasts, ko mēs sākām.</a:t>
            </a:r>
            <a:endParaRPr lang="lv-LV" dirty="0">
              <a:solidFill>
                <a:schemeClr val="tx2"/>
              </a:solidFill>
              <a:latin typeface="Georgia Pro"/>
            </a:endParaRPr>
          </a:p>
        </p:txBody>
      </p:sp>
    </p:spTree>
    <p:extLst>
      <p:ext uri="{BB962C8B-B14F-4D97-AF65-F5344CB8AC3E}">
        <p14:creationId xmlns:p14="http://schemas.microsoft.com/office/powerpoint/2010/main" val="5574084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E8DBDA3-652C-4F87-B53B-7F73AC8F4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1999"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42187232-3845-418F-A17C-C138F01D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55058"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8" name="Title 7">
            <a:extLst>
              <a:ext uri="{FF2B5EF4-FFF2-40B4-BE49-F238E27FC236}">
                <a16:creationId xmlns:a16="http://schemas.microsoft.com/office/drawing/2014/main" id="{4E88F1A2-3033-4DC1-BF03-093F2A262DF1}"/>
              </a:ext>
            </a:extLst>
          </p:cNvPr>
          <p:cNvSpPr>
            <a:spLocks noGrp="1"/>
          </p:cNvSpPr>
          <p:nvPr>
            <p:ph type="title"/>
          </p:nvPr>
        </p:nvSpPr>
        <p:spPr>
          <a:xfrm>
            <a:off x="441009" y="873457"/>
            <a:ext cx="3273042" cy="5222543"/>
          </a:xfrm>
        </p:spPr>
        <p:txBody>
          <a:bodyPr>
            <a:normAutofit/>
          </a:bodyPr>
          <a:lstStyle/>
          <a:p>
            <a:r>
              <a:rPr lang="lv-LV" sz="2800" b="1" dirty="0">
                <a:solidFill>
                  <a:srgbClr val="FFFFFF"/>
                </a:solidFill>
                <a:latin typeface="Georgia Pro" panose="02040502050405020303" pitchFamily="18" charset="0"/>
              </a:rPr>
              <a:t>Intervija ar vizuālās mākslas skolotāju Lilitu Jansoni.</a:t>
            </a:r>
          </a:p>
        </p:txBody>
      </p:sp>
      <p:sp>
        <p:nvSpPr>
          <p:cNvPr id="2" name="Content Placeholder 1">
            <a:extLst>
              <a:ext uri="{FF2B5EF4-FFF2-40B4-BE49-F238E27FC236}">
                <a16:creationId xmlns:a16="http://schemas.microsoft.com/office/drawing/2014/main" id="{92105059-67AF-A513-9063-BE162613BEA4}"/>
              </a:ext>
            </a:extLst>
          </p:cNvPr>
          <p:cNvSpPr>
            <a:spLocks noGrp="1"/>
          </p:cNvSpPr>
          <p:nvPr>
            <p:ph idx="1"/>
          </p:nvPr>
        </p:nvSpPr>
        <p:spPr>
          <a:xfrm>
            <a:off x="5206748" y="704124"/>
            <a:ext cx="6020790" cy="5222543"/>
          </a:xfrm>
        </p:spPr>
        <p:txBody>
          <a:bodyPr vert="horz" lIns="91440" tIns="45720" rIns="91440" bIns="45720" rtlCol="0" anchor="ctr">
            <a:normAutofit/>
          </a:bodyPr>
          <a:lstStyle/>
          <a:p>
            <a:pPr algn="just">
              <a:buNone/>
            </a:pPr>
            <a:r>
              <a:rPr lang="lv-LV" sz="2000" b="1" dirty="0">
                <a:solidFill>
                  <a:schemeClr val="tx2"/>
                </a:solidFill>
                <a:latin typeface="Georgia Pro"/>
                <a:ea typeface="+mn-lt"/>
                <a:cs typeface="+mn-lt"/>
              </a:rPr>
              <a:t>12.Kā tas ietekmēja jūsu personīgo attīstību un dzīves gaitas?</a:t>
            </a:r>
            <a:endParaRPr lang="lv-LV" b="1" dirty="0">
              <a:solidFill>
                <a:schemeClr val="tx2"/>
              </a:solidFill>
              <a:latin typeface="Georgia Pro"/>
            </a:endParaRPr>
          </a:p>
          <a:p>
            <a:pPr algn="just">
              <a:buNone/>
            </a:pPr>
            <a:r>
              <a:rPr lang="lv-LV" sz="2000" dirty="0">
                <a:solidFill>
                  <a:schemeClr val="tx2"/>
                </a:solidFill>
                <a:latin typeface="Georgia Pro"/>
                <a:ea typeface="+mn-lt"/>
                <a:cs typeface="+mn-lt"/>
              </a:rPr>
              <a:t>-Un dzīvot brīva Latvijā ir pavisam savādāk.</a:t>
            </a:r>
            <a:endParaRPr lang="lv-LV" dirty="0">
              <a:solidFill>
                <a:schemeClr val="tx2"/>
              </a:solidFill>
              <a:latin typeface="Georgia Pro"/>
            </a:endParaRPr>
          </a:p>
          <a:p>
            <a:pPr algn="just">
              <a:buNone/>
            </a:pPr>
            <a:endParaRPr lang="lv-LV" dirty="0">
              <a:solidFill>
                <a:schemeClr val="tx2"/>
              </a:solidFill>
              <a:latin typeface="Georgia Pro"/>
            </a:endParaRPr>
          </a:p>
          <a:p>
            <a:pPr algn="just">
              <a:buNone/>
            </a:pPr>
            <a:r>
              <a:rPr lang="lv-LV" sz="2000" b="1" dirty="0">
                <a:solidFill>
                  <a:schemeClr val="tx2"/>
                </a:solidFill>
                <a:latin typeface="Georgia Pro"/>
                <a:ea typeface="+mn-lt"/>
                <a:cs typeface="+mn-lt"/>
              </a:rPr>
              <a:t>13.Kā jūs vērtējāt barikāžu mantojumu un to kā šie notikumi ietekmēja Latviju?</a:t>
            </a:r>
            <a:endParaRPr lang="lv-LV" b="1" dirty="0">
              <a:solidFill>
                <a:schemeClr val="tx2"/>
              </a:solidFill>
              <a:latin typeface="Georgia Pro"/>
            </a:endParaRPr>
          </a:p>
          <a:p>
            <a:pPr algn="just">
              <a:buNone/>
            </a:pPr>
            <a:r>
              <a:rPr lang="lv-LV" sz="2000" dirty="0">
                <a:solidFill>
                  <a:schemeClr val="tx2"/>
                </a:solidFill>
                <a:latin typeface="Georgia Pro"/>
                <a:ea typeface="+mn-lt"/>
                <a:cs typeface="+mn-lt"/>
              </a:rPr>
              <a:t>-Nu es domāju, ka ļoti ietekmēja, jo savādāk mēs neiegūtu neatkarību.</a:t>
            </a:r>
            <a:endParaRPr lang="lv-LV" dirty="0">
              <a:solidFill>
                <a:schemeClr val="tx2"/>
              </a:solidFill>
              <a:latin typeface="Georgia Pro"/>
            </a:endParaRPr>
          </a:p>
        </p:txBody>
      </p:sp>
    </p:spTree>
    <p:extLst>
      <p:ext uri="{BB962C8B-B14F-4D97-AF65-F5344CB8AC3E}">
        <p14:creationId xmlns:p14="http://schemas.microsoft.com/office/powerpoint/2010/main" val="13691309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6D374F3-E6D0-465E-894B-185D4732A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799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113F61AC-31A4-4A87-8ABB-079E7EAD4C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8533" cy="1886373"/>
          </a:xfrm>
          <a:prstGeom prst="rect">
            <a:avLst/>
          </a:prstGeom>
          <a:no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41CD5EC-19E3-BFB0-50CD-D3567898B57D}"/>
              </a:ext>
            </a:extLst>
          </p:cNvPr>
          <p:cNvSpPr>
            <a:spLocks noGrp="1"/>
          </p:cNvSpPr>
          <p:nvPr>
            <p:ph type="title"/>
          </p:nvPr>
        </p:nvSpPr>
        <p:spPr>
          <a:xfrm>
            <a:off x="1143000" y="609600"/>
            <a:ext cx="9875520" cy="1356360"/>
          </a:xfrm>
        </p:spPr>
        <p:txBody>
          <a:bodyPr>
            <a:normAutofit/>
          </a:bodyPr>
          <a:lstStyle/>
          <a:p>
            <a:r>
              <a:rPr lang="en-US" b="1" err="1">
                <a:solidFill>
                  <a:srgbClr val="FFFFFF"/>
                </a:solidFill>
                <a:latin typeface="georgia pro"/>
              </a:rPr>
              <a:t>Intervija</a:t>
            </a:r>
            <a:r>
              <a:rPr lang="en-US" b="1" dirty="0">
                <a:solidFill>
                  <a:srgbClr val="FFFFFF"/>
                </a:solidFill>
                <a:latin typeface="georgia pro"/>
              </a:rPr>
              <a:t> </a:t>
            </a:r>
            <a:r>
              <a:rPr lang="en-US" b="1" err="1">
                <a:solidFill>
                  <a:srgbClr val="FFFFFF"/>
                </a:solidFill>
                <a:latin typeface="georgia pro"/>
              </a:rPr>
              <a:t>ar</a:t>
            </a:r>
            <a:r>
              <a:rPr lang="en-US" b="1" dirty="0">
                <a:solidFill>
                  <a:srgbClr val="FFFFFF"/>
                </a:solidFill>
                <a:latin typeface="georgia pro"/>
              </a:rPr>
              <a:t> </a:t>
            </a:r>
            <a:r>
              <a:rPr lang="en-US" b="1" err="1">
                <a:solidFill>
                  <a:srgbClr val="FFFFFF"/>
                </a:solidFill>
                <a:latin typeface="georgia pro"/>
              </a:rPr>
              <a:t>Andu</a:t>
            </a:r>
            <a:r>
              <a:rPr lang="en-US" b="1" dirty="0">
                <a:solidFill>
                  <a:srgbClr val="FFFFFF"/>
                </a:solidFill>
                <a:latin typeface="georgia pro"/>
              </a:rPr>
              <a:t> </a:t>
            </a:r>
            <a:r>
              <a:rPr lang="en-US" b="1" err="1">
                <a:solidFill>
                  <a:srgbClr val="FFFFFF"/>
                </a:solidFill>
                <a:latin typeface="georgia pro"/>
              </a:rPr>
              <a:t>Zariņu</a:t>
            </a:r>
            <a:r>
              <a:rPr lang="en-US" b="1" dirty="0">
                <a:solidFill>
                  <a:srgbClr val="FFFFFF"/>
                </a:solidFill>
                <a:latin typeface="georgia pro"/>
              </a:rPr>
              <a:t>.</a:t>
            </a:r>
          </a:p>
        </p:txBody>
      </p:sp>
      <p:sp useBgFill="1">
        <p:nvSpPr>
          <p:cNvPr id="12" name="Rectangle 11">
            <a:extLst>
              <a:ext uri="{FF2B5EF4-FFF2-40B4-BE49-F238E27FC236}">
                <a16:creationId xmlns:a16="http://schemas.microsoft.com/office/drawing/2014/main" id="{2C638E3F-782E-4F34-81DA-01AD5A29E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29840"/>
            <a:ext cx="12192000" cy="43281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1594B22-4C35-697D-5A6F-B8F3558EC97C}"/>
              </a:ext>
            </a:extLst>
          </p:cNvPr>
          <p:cNvSpPr>
            <a:spLocks noGrp="1"/>
          </p:cNvSpPr>
          <p:nvPr>
            <p:ph idx="1"/>
          </p:nvPr>
        </p:nvSpPr>
        <p:spPr>
          <a:xfrm>
            <a:off x="256081" y="2722132"/>
            <a:ext cx="11684181" cy="2961638"/>
          </a:xfrm>
        </p:spPr>
        <p:txBody>
          <a:bodyPr vert="horz" lIns="91440" tIns="45720" rIns="91440" bIns="45720" rtlCol="0" anchor="t">
            <a:noAutofit/>
          </a:bodyPr>
          <a:lstStyle/>
          <a:p>
            <a:pPr marL="45720" indent="0" algn="just">
              <a:buNone/>
            </a:pPr>
            <a:r>
              <a:rPr lang="lv-LV" sz="2400" b="1" dirty="0">
                <a:solidFill>
                  <a:schemeClr val="tx2"/>
                </a:solidFill>
                <a:latin typeface="Georgia Pro"/>
                <a:ea typeface="+mn-lt"/>
                <a:cs typeface="+mn-lt"/>
              </a:rPr>
              <a:t>1.Kā jūs atceraties pirmās dienas barikādēs?</a:t>
            </a:r>
            <a:endParaRPr lang="lv-LV" sz="2400" b="1" dirty="0">
              <a:solidFill>
                <a:schemeClr val="tx2"/>
              </a:solidFill>
              <a:latin typeface="Georgia Pro"/>
            </a:endParaRPr>
          </a:p>
          <a:p>
            <a:pPr marL="45720" indent="0" algn="just">
              <a:buNone/>
            </a:pPr>
            <a:r>
              <a:rPr lang="lv-LV" sz="2400" dirty="0">
                <a:solidFill>
                  <a:schemeClr val="tx2"/>
                </a:solidFill>
                <a:latin typeface="Georgia Pro"/>
                <a:ea typeface="+mn-lt"/>
                <a:cs typeface="+mn-lt"/>
              </a:rPr>
              <a:t>Nu jā, - ar satraukumu. Mēs no sākuma nesapratām, kas notiek. Svētdien bija informācija par notikumiem Viļņā, cilvēki sāka pulcēties Rīgas centrā.</a:t>
            </a:r>
            <a:endParaRPr lang="lv-LV" sz="2400" dirty="0">
              <a:solidFill>
                <a:schemeClr val="tx2"/>
              </a:solidFill>
              <a:latin typeface="Georgia Pro"/>
            </a:endParaRPr>
          </a:p>
          <a:p>
            <a:pPr marL="45720" indent="0" algn="just">
              <a:buNone/>
            </a:pPr>
            <a:r>
              <a:rPr lang="lv-LV" sz="2400" b="1" dirty="0">
                <a:solidFill>
                  <a:schemeClr val="tx2"/>
                </a:solidFill>
                <a:latin typeface="Georgia Pro"/>
                <a:ea typeface="+mn-lt"/>
                <a:cs typeface="+mn-lt"/>
              </a:rPr>
              <a:t>2. Kādi bija jūsu pirmie iespaidi un emocijas?</a:t>
            </a:r>
          </a:p>
          <a:p>
            <a:pPr marL="45720" indent="0" algn="just">
              <a:buNone/>
            </a:pPr>
            <a:r>
              <a:rPr lang="lv-LV" sz="2400" dirty="0">
                <a:solidFill>
                  <a:schemeClr val="tx2"/>
                </a:solidFill>
                <a:latin typeface="Georgia Pro"/>
                <a:ea typeface="+mn-lt"/>
                <a:cs typeface="+mn-lt"/>
              </a:rPr>
              <a:t>Bija bailes, satraukums un neziņa.</a:t>
            </a:r>
            <a:endParaRPr lang="lv-LV" sz="2400" dirty="0">
              <a:solidFill>
                <a:schemeClr val="tx2"/>
              </a:solidFill>
              <a:latin typeface="Georgia Pro"/>
            </a:endParaRPr>
          </a:p>
          <a:p>
            <a:pPr marL="45720" indent="0" algn="just">
              <a:buNone/>
            </a:pPr>
            <a:r>
              <a:rPr lang="lv-LV" sz="2400" b="1" dirty="0">
                <a:solidFill>
                  <a:schemeClr val="tx2"/>
                </a:solidFill>
                <a:latin typeface="Georgia Pro"/>
                <a:ea typeface="+mn-lt"/>
                <a:cs typeface="+mn-lt"/>
              </a:rPr>
              <a:t>3. Kāpēc jūs izvēlējāties piedalīties barikādēs?</a:t>
            </a:r>
          </a:p>
          <a:p>
            <a:pPr marL="45720" indent="0" algn="just">
              <a:buNone/>
            </a:pPr>
            <a:r>
              <a:rPr lang="lv-LV" sz="2400" dirty="0">
                <a:solidFill>
                  <a:schemeClr val="tx2"/>
                </a:solidFill>
                <a:latin typeface="Georgia Pro"/>
                <a:ea typeface="+mn-lt"/>
                <a:cs typeface="+mn-lt"/>
              </a:rPr>
              <a:t>Es nepiedalījos kā dalībnieks, bet palīdzēju ar pārtiku barikāžu aizstāvjiem, </a:t>
            </a:r>
            <a:r>
              <a:rPr lang="lv-LV" sz="2400" dirty="0" err="1">
                <a:solidFill>
                  <a:schemeClr val="tx2"/>
                </a:solidFill>
                <a:latin typeface="Georgia Pro"/>
                <a:ea typeface="+mn-lt"/>
                <a:cs typeface="+mn-lt"/>
              </a:rPr>
              <a:t>naktīa</a:t>
            </a:r>
            <a:r>
              <a:rPr lang="lv-LV" sz="2400" dirty="0">
                <a:solidFill>
                  <a:schemeClr val="tx2"/>
                </a:solidFill>
                <a:latin typeface="Georgia Pro"/>
                <a:ea typeface="+mn-lt"/>
                <a:cs typeface="+mn-lt"/>
              </a:rPr>
              <a:t> nesēdēju pie ugunskuriem, bet vakaros braucu uz pilsētas centru, lai būtu kopā ar barikāžu aizstāvjiem.</a:t>
            </a:r>
            <a:endParaRPr lang="lv-LV" sz="2400" dirty="0">
              <a:solidFill>
                <a:schemeClr val="tx2"/>
              </a:solidFill>
              <a:latin typeface="Georgia Pro"/>
            </a:endParaRPr>
          </a:p>
        </p:txBody>
      </p:sp>
    </p:spTree>
    <p:extLst>
      <p:ext uri="{BB962C8B-B14F-4D97-AF65-F5344CB8AC3E}">
        <p14:creationId xmlns:p14="http://schemas.microsoft.com/office/powerpoint/2010/main" val="3426267797"/>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6D374F3-E6D0-465E-894B-185D4732A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799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113F61AC-31A4-4A87-8ABB-079E7EAD4C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8533" cy="1886373"/>
          </a:xfrm>
          <a:prstGeom prst="rect">
            <a:avLst/>
          </a:prstGeom>
          <a:no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41CD5EC-19E3-BFB0-50CD-D3567898B57D}"/>
              </a:ext>
            </a:extLst>
          </p:cNvPr>
          <p:cNvSpPr>
            <a:spLocks noGrp="1"/>
          </p:cNvSpPr>
          <p:nvPr>
            <p:ph type="title"/>
          </p:nvPr>
        </p:nvSpPr>
        <p:spPr>
          <a:xfrm>
            <a:off x="1143000" y="609600"/>
            <a:ext cx="9875520" cy="1356360"/>
          </a:xfrm>
        </p:spPr>
        <p:txBody>
          <a:bodyPr>
            <a:normAutofit/>
          </a:bodyPr>
          <a:lstStyle/>
          <a:p>
            <a:r>
              <a:rPr lang="en-US" b="1" err="1">
                <a:solidFill>
                  <a:srgbClr val="FFFFFF"/>
                </a:solidFill>
                <a:latin typeface="georgia pro"/>
              </a:rPr>
              <a:t>Intervija</a:t>
            </a:r>
            <a:r>
              <a:rPr lang="en-US" b="1" dirty="0">
                <a:solidFill>
                  <a:srgbClr val="FFFFFF"/>
                </a:solidFill>
                <a:latin typeface="georgia pro"/>
              </a:rPr>
              <a:t> </a:t>
            </a:r>
            <a:r>
              <a:rPr lang="en-US" b="1" err="1">
                <a:solidFill>
                  <a:srgbClr val="FFFFFF"/>
                </a:solidFill>
                <a:latin typeface="georgia pro"/>
              </a:rPr>
              <a:t>ar</a:t>
            </a:r>
            <a:r>
              <a:rPr lang="en-US" b="1" dirty="0">
                <a:solidFill>
                  <a:srgbClr val="FFFFFF"/>
                </a:solidFill>
                <a:latin typeface="georgia pro"/>
              </a:rPr>
              <a:t> </a:t>
            </a:r>
            <a:r>
              <a:rPr lang="en-US" b="1" err="1">
                <a:solidFill>
                  <a:srgbClr val="FFFFFF"/>
                </a:solidFill>
                <a:latin typeface="georgia pro"/>
              </a:rPr>
              <a:t>Andu</a:t>
            </a:r>
            <a:r>
              <a:rPr lang="en-US" b="1" dirty="0">
                <a:solidFill>
                  <a:srgbClr val="FFFFFF"/>
                </a:solidFill>
                <a:latin typeface="georgia pro"/>
              </a:rPr>
              <a:t> </a:t>
            </a:r>
            <a:r>
              <a:rPr lang="en-US" b="1" err="1">
                <a:solidFill>
                  <a:srgbClr val="FFFFFF"/>
                </a:solidFill>
                <a:latin typeface="georgia pro"/>
              </a:rPr>
              <a:t>Zariņu</a:t>
            </a:r>
            <a:r>
              <a:rPr lang="en-US" b="1" dirty="0">
                <a:solidFill>
                  <a:srgbClr val="FFFFFF"/>
                </a:solidFill>
                <a:latin typeface="georgia pro"/>
              </a:rPr>
              <a:t>.</a:t>
            </a:r>
          </a:p>
        </p:txBody>
      </p:sp>
      <p:sp useBgFill="1">
        <p:nvSpPr>
          <p:cNvPr id="12" name="Rectangle 11">
            <a:extLst>
              <a:ext uri="{FF2B5EF4-FFF2-40B4-BE49-F238E27FC236}">
                <a16:creationId xmlns:a16="http://schemas.microsoft.com/office/drawing/2014/main" id="{2C638E3F-782E-4F34-81DA-01AD5A29E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29840"/>
            <a:ext cx="12192000" cy="43281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1594B22-4C35-697D-5A6F-B8F3558EC97C}"/>
              </a:ext>
            </a:extLst>
          </p:cNvPr>
          <p:cNvSpPr>
            <a:spLocks noGrp="1"/>
          </p:cNvSpPr>
          <p:nvPr>
            <p:ph idx="1"/>
          </p:nvPr>
        </p:nvSpPr>
        <p:spPr>
          <a:xfrm>
            <a:off x="318540" y="2784592"/>
            <a:ext cx="11534280" cy="3811080"/>
          </a:xfrm>
        </p:spPr>
        <p:txBody>
          <a:bodyPr vert="horz" lIns="91440" tIns="45720" rIns="91440" bIns="45720" rtlCol="0" anchor="t">
            <a:normAutofit lnSpcReduction="10000"/>
          </a:bodyPr>
          <a:lstStyle/>
          <a:p>
            <a:pPr algn="just">
              <a:buNone/>
            </a:pPr>
            <a:r>
              <a:rPr lang="lv-LV" sz="2400" b="1" dirty="0">
                <a:solidFill>
                  <a:schemeClr val="tx2"/>
                </a:solidFill>
                <a:latin typeface="Georgia Pro"/>
                <a:ea typeface="+mn-lt"/>
                <a:cs typeface="+mn-lt"/>
              </a:rPr>
              <a:t>4. Vai jums bija jebkādas bailes vai šaubas piedaloties barikādēs?</a:t>
            </a:r>
            <a:endParaRPr lang="lv-LV" sz="2400" b="1" dirty="0">
              <a:solidFill>
                <a:schemeClr val="tx2"/>
              </a:solidFill>
              <a:latin typeface="Georgia Pro"/>
            </a:endParaRPr>
          </a:p>
          <a:p>
            <a:pPr algn="just">
              <a:buNone/>
            </a:pPr>
            <a:r>
              <a:rPr lang="lv-LV" sz="2400" dirty="0">
                <a:solidFill>
                  <a:schemeClr val="tx2"/>
                </a:solidFill>
                <a:latin typeface="Georgia Pro"/>
                <a:ea typeface="+mn-lt"/>
                <a:cs typeface="+mn-lt"/>
              </a:rPr>
              <a:t>Atbilde: Šaubas nebija, kad barikādes bija gandrīz beigušās, notika apšaude Bastejkalnā, tad mums visiem bija bail.</a:t>
            </a:r>
            <a:endParaRPr lang="lv-LV" sz="2400" dirty="0">
              <a:solidFill>
                <a:schemeClr val="tx2"/>
              </a:solidFill>
              <a:latin typeface="Georgia Pro"/>
            </a:endParaRPr>
          </a:p>
          <a:p>
            <a:pPr algn="just">
              <a:buNone/>
            </a:pPr>
            <a:r>
              <a:rPr lang="lv-LV" sz="2400" b="1" dirty="0">
                <a:solidFill>
                  <a:schemeClr val="tx2"/>
                </a:solidFill>
                <a:latin typeface="Georgia Pro"/>
                <a:ea typeface="+mn-lt"/>
                <a:cs typeface="+mn-lt"/>
              </a:rPr>
              <a:t>5. Kā jūs pārvarējāt šīs emocijas ?</a:t>
            </a:r>
            <a:endParaRPr lang="lv-LV" sz="2400" b="1" dirty="0">
              <a:solidFill>
                <a:schemeClr val="tx2"/>
              </a:solidFill>
              <a:latin typeface="Georgia Pro"/>
            </a:endParaRPr>
          </a:p>
          <a:p>
            <a:pPr algn="just">
              <a:buNone/>
            </a:pPr>
            <a:r>
              <a:rPr lang="lv-LV" sz="2400" dirty="0">
                <a:solidFill>
                  <a:schemeClr val="tx2"/>
                </a:solidFill>
                <a:latin typeface="Georgia Pro"/>
                <a:ea typeface="+mn-lt"/>
                <a:cs typeface="+mn-lt"/>
              </a:rPr>
              <a:t>Atbilde: Runājām ar citiem cilvēkiem, iedrošinājām viens otru, gaidījām, kas būs tālāk.</a:t>
            </a:r>
            <a:endParaRPr lang="lv-LV" sz="2400" dirty="0">
              <a:solidFill>
                <a:schemeClr val="tx2"/>
              </a:solidFill>
              <a:latin typeface="Georgia Pro"/>
            </a:endParaRPr>
          </a:p>
          <a:p>
            <a:pPr algn="just">
              <a:buNone/>
            </a:pPr>
            <a:r>
              <a:rPr lang="lv-LV" sz="2400" b="1" dirty="0">
                <a:solidFill>
                  <a:schemeClr val="tx2"/>
                </a:solidFill>
                <a:latin typeface="Georgia Pro"/>
                <a:ea typeface="+mn-lt"/>
                <a:cs typeface="+mn-lt"/>
              </a:rPr>
              <a:t>6. Kāda bija jūsu loma vai aktivitātes barikāžu laikā?</a:t>
            </a:r>
            <a:endParaRPr lang="lv-LV" sz="2400" b="1" dirty="0">
              <a:solidFill>
                <a:schemeClr val="tx2"/>
              </a:solidFill>
              <a:latin typeface="Georgia Pro"/>
            </a:endParaRPr>
          </a:p>
          <a:p>
            <a:pPr marL="45720" indent="0" algn="just">
              <a:buNone/>
            </a:pPr>
            <a:r>
              <a:rPr lang="lv-LV" sz="2400" dirty="0">
                <a:solidFill>
                  <a:schemeClr val="tx2"/>
                </a:solidFill>
                <a:latin typeface="Georgia Pro"/>
                <a:ea typeface="+mn-lt"/>
                <a:cs typeface="+mn-lt"/>
              </a:rPr>
              <a:t>Atbilde: Es palīdzēju pieskatīt mazus bērnus, kas negāja uz bērnudārzu un palīdzējām ar pārtiku.</a:t>
            </a:r>
            <a:endParaRPr lang="lv-LV" sz="2400" dirty="0">
              <a:solidFill>
                <a:schemeClr val="tx2"/>
              </a:solidFill>
              <a:latin typeface="Georgia Pro"/>
            </a:endParaRPr>
          </a:p>
        </p:txBody>
      </p:sp>
    </p:spTree>
    <p:extLst>
      <p:ext uri="{BB962C8B-B14F-4D97-AF65-F5344CB8AC3E}">
        <p14:creationId xmlns:p14="http://schemas.microsoft.com/office/powerpoint/2010/main" val="40570322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58" name="Rectangle 157">
            <a:extLst>
              <a:ext uri="{FF2B5EF4-FFF2-40B4-BE49-F238E27FC236}">
                <a16:creationId xmlns:a16="http://schemas.microsoft.com/office/drawing/2014/main" id="{E181F047-8EF4-4FF4-A69F-1BFDFABD14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60" name="Rectangle 159">
            <a:extLst>
              <a:ext uri="{FF2B5EF4-FFF2-40B4-BE49-F238E27FC236}">
                <a16:creationId xmlns:a16="http://schemas.microsoft.com/office/drawing/2014/main" id="{8CB8977C-9631-4FF2-956D-5E9C6AD2BC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24" name="CustomShape 1"/>
          <p:cNvSpPr/>
          <p:nvPr/>
        </p:nvSpPr>
        <p:spPr>
          <a:xfrm>
            <a:off x="7888731" y="484682"/>
            <a:ext cx="3582416" cy="1356360"/>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ctr">
            <a:normAutofit/>
          </a:bodyPr>
          <a:lstStyle/>
          <a:p>
            <a:pPr>
              <a:lnSpc>
                <a:spcPct val="90000"/>
              </a:lnSpc>
              <a:spcBef>
                <a:spcPct val="0"/>
              </a:spcBef>
              <a:spcAft>
                <a:spcPts val="600"/>
              </a:spcAft>
            </a:pPr>
            <a:r>
              <a:rPr lang="lv-LV" sz="3200" b="1" strike="noStrike" cap="all" spc="92" dirty="0">
                <a:solidFill>
                  <a:schemeClr val="tx2"/>
                </a:solidFill>
                <a:latin typeface="Georgia Pro"/>
                <a:ea typeface="+mj-ea"/>
                <a:cs typeface="+mj-cs"/>
              </a:rPr>
              <a:t>Kas ir barikādes</a:t>
            </a:r>
            <a:r>
              <a:rPr lang="en-US" sz="3200" b="1" cap="all" spc="92" dirty="0">
                <a:solidFill>
                  <a:schemeClr val="tx2"/>
                </a:solidFill>
                <a:latin typeface="Georgia Pro"/>
                <a:ea typeface="+mj-ea"/>
                <a:cs typeface="+mj-cs"/>
              </a:rPr>
              <a:t>?</a:t>
            </a:r>
            <a:endParaRPr lang="en-US" sz="3200" b="1" strike="noStrike" spc="-1" dirty="0">
              <a:solidFill>
                <a:schemeClr val="tx2"/>
              </a:solidFill>
              <a:latin typeface="Georgia Pro"/>
              <a:ea typeface="+mj-ea"/>
              <a:cs typeface="+mj-cs"/>
            </a:endParaRPr>
          </a:p>
        </p:txBody>
      </p:sp>
      <p:sp>
        <p:nvSpPr>
          <p:cNvPr id="162" name="Rectangle 161">
            <a:extLst>
              <a:ext uri="{FF2B5EF4-FFF2-40B4-BE49-F238E27FC236}">
                <a16:creationId xmlns:a16="http://schemas.microsoft.com/office/drawing/2014/main" id="{7AA0CA45-8E56-411D-98B5-C3396D480E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39" y="243840"/>
            <a:ext cx="7327423" cy="637793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64" name="Rectangle 163">
            <a:extLst>
              <a:ext uri="{FF2B5EF4-FFF2-40B4-BE49-F238E27FC236}">
                <a16:creationId xmlns:a16="http://schemas.microsoft.com/office/drawing/2014/main" id="{E13F1F62-DBF5-4310-8B41-F5CA9BDC99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0692" y="744223"/>
            <a:ext cx="3422042" cy="2600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7" name="Picture 126"/>
          <p:cNvPicPr/>
          <p:nvPr/>
        </p:nvPicPr>
        <p:blipFill>
          <a:blip r:embed="rId2"/>
          <a:stretch/>
        </p:blipFill>
        <p:spPr>
          <a:xfrm>
            <a:off x="861034" y="1162034"/>
            <a:ext cx="3121358" cy="1753806"/>
          </a:xfrm>
          <a:prstGeom prst="rect">
            <a:avLst/>
          </a:prstGeom>
        </p:spPr>
      </p:pic>
      <p:sp>
        <p:nvSpPr>
          <p:cNvPr id="166" name="Rectangle 165">
            <a:extLst>
              <a:ext uri="{FF2B5EF4-FFF2-40B4-BE49-F238E27FC236}">
                <a16:creationId xmlns:a16="http://schemas.microsoft.com/office/drawing/2014/main" id="{1E22B22E-9838-4ADC-B856-632F383B8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2561" y="744223"/>
            <a:ext cx="2761369" cy="2600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War in Ukraine. Makeshift barricades from improvised materials in Kyiv  Stock Photo | Adobe Stock">
            <a:extLst>
              <a:ext uri="{FF2B5EF4-FFF2-40B4-BE49-F238E27FC236}">
                <a16:creationId xmlns:a16="http://schemas.microsoft.com/office/drawing/2014/main" id="{0BAC6543-79D5-ACAB-4A62-7652C616B59E}"/>
              </a:ext>
            </a:extLst>
          </p:cNvPr>
          <p:cNvPicPr>
            <a:picLocks noChangeAspect="1"/>
          </p:cNvPicPr>
          <p:nvPr/>
        </p:nvPicPr>
        <p:blipFill>
          <a:blip r:embed="rId3"/>
          <a:stretch>
            <a:fillRect/>
          </a:stretch>
        </p:blipFill>
        <p:spPr>
          <a:xfrm>
            <a:off x="4494179" y="1251122"/>
            <a:ext cx="2429302" cy="1621559"/>
          </a:xfrm>
          <a:prstGeom prst="rect">
            <a:avLst/>
          </a:prstGeom>
        </p:spPr>
      </p:pic>
      <p:sp>
        <p:nvSpPr>
          <p:cNvPr id="168" name="Rectangle 167">
            <a:extLst>
              <a:ext uri="{FF2B5EF4-FFF2-40B4-BE49-F238E27FC236}">
                <a16:creationId xmlns:a16="http://schemas.microsoft.com/office/drawing/2014/main" id="{957CD34E-5EB0-4BC9-9EF4-E276C0322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0692" y="3507057"/>
            <a:ext cx="2790855" cy="263313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Memorial Barricade Kiev Ukraine Memorial Wall Stock Photo 375903295 |  Shutterstock">
            <a:extLst>
              <a:ext uri="{FF2B5EF4-FFF2-40B4-BE49-F238E27FC236}">
                <a16:creationId xmlns:a16="http://schemas.microsoft.com/office/drawing/2014/main" id="{B4F6ED0B-9629-DCBC-DC47-B94CAE460713}"/>
              </a:ext>
            </a:extLst>
          </p:cNvPr>
          <p:cNvPicPr>
            <a:picLocks noChangeAspect="1"/>
          </p:cNvPicPr>
          <p:nvPr/>
        </p:nvPicPr>
        <p:blipFill rotWithShape="1">
          <a:blip r:embed="rId4"/>
          <a:srcRect r="-392" b="11170"/>
          <a:stretch/>
        </p:blipFill>
        <p:spPr>
          <a:xfrm>
            <a:off x="870733" y="4030581"/>
            <a:ext cx="2480365" cy="1613107"/>
          </a:xfrm>
          <a:prstGeom prst="rect">
            <a:avLst/>
          </a:prstGeom>
        </p:spPr>
      </p:pic>
      <p:sp>
        <p:nvSpPr>
          <p:cNvPr id="170" name="Rectangle 169">
            <a:extLst>
              <a:ext uri="{FF2B5EF4-FFF2-40B4-BE49-F238E27FC236}">
                <a16:creationId xmlns:a16="http://schemas.microsoft.com/office/drawing/2014/main" id="{7AD75868-05E9-4588-A4B3-5A76425D9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81267" y="3507057"/>
            <a:ext cx="3392663" cy="263313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6" name="Picture 125"/>
          <p:cNvPicPr/>
          <p:nvPr/>
        </p:nvPicPr>
        <p:blipFill>
          <a:blip r:embed="rId5"/>
          <a:stretch/>
        </p:blipFill>
        <p:spPr>
          <a:xfrm rot="21600000">
            <a:off x="3831716" y="3809122"/>
            <a:ext cx="3091766" cy="2056024"/>
          </a:xfrm>
          <a:prstGeom prst="rect">
            <a:avLst/>
          </a:prstGeom>
        </p:spPr>
      </p:pic>
      <p:sp>
        <p:nvSpPr>
          <p:cNvPr id="125" name="CustomShape 2"/>
          <p:cNvSpPr/>
          <p:nvPr/>
        </p:nvSpPr>
        <p:spPr>
          <a:xfrm>
            <a:off x="7551452" y="2044909"/>
            <a:ext cx="4294448" cy="4363386"/>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t">
            <a:noAutofit/>
          </a:bodyPr>
          <a:lstStyle/>
          <a:p>
            <a:pPr marL="102870" algn="just">
              <a:lnSpc>
                <a:spcPct val="90000"/>
              </a:lnSpc>
              <a:spcBef>
                <a:spcPts val="1199"/>
              </a:spcBef>
              <a:spcAft>
                <a:spcPts val="200"/>
              </a:spcAft>
            </a:pPr>
            <a:r>
              <a:rPr lang="lv-LV" sz="2200" spc="-1" dirty="0">
                <a:solidFill>
                  <a:schemeClr val="tx2"/>
                </a:solidFill>
                <a:latin typeface="Georgia Pro"/>
                <a:cs typeface="Arial"/>
              </a:rPr>
              <a:t>Barikādes ir drošības un aizsardzības struktūra vai šķērslis, ko izveido, lai bloķētu ceļu vai ierobežotu piekļuvi noteiktam teritorijas gabalam.</a:t>
            </a:r>
            <a:endParaRPr lang="lv-LV" dirty="0">
              <a:solidFill>
                <a:schemeClr val="tx2"/>
              </a:solidFill>
            </a:endParaRPr>
          </a:p>
          <a:p>
            <a:pPr marL="102870" algn="just">
              <a:lnSpc>
                <a:spcPct val="90000"/>
              </a:lnSpc>
              <a:spcBef>
                <a:spcPts val="1199"/>
              </a:spcBef>
              <a:spcAft>
                <a:spcPts val="201"/>
              </a:spcAft>
              <a:buClr>
                <a:schemeClr val="accent1"/>
              </a:buClr>
              <a:buSzPct val="80000"/>
            </a:pPr>
            <a:r>
              <a:rPr lang="lv-LV" sz="2200" spc="-1" dirty="0">
                <a:solidFill>
                  <a:schemeClr val="tx2"/>
                </a:solidFill>
                <a:latin typeface="Georgia Pro"/>
                <a:cs typeface="Arial"/>
              </a:rPr>
              <a:t>Parasti barikādes tiek veidotas, izmantojot dažādus materiālus un priekšmetus.</a:t>
            </a:r>
          </a:p>
          <a:p>
            <a:pPr marL="102870" algn="just">
              <a:lnSpc>
                <a:spcPct val="90000"/>
              </a:lnSpc>
              <a:spcBef>
                <a:spcPts val="1199"/>
              </a:spcBef>
              <a:spcAft>
                <a:spcPts val="200"/>
              </a:spcAft>
              <a:buClr>
                <a:schemeClr val="accent1"/>
              </a:buClr>
              <a:buSzPct val="80000"/>
            </a:pPr>
            <a:r>
              <a:rPr lang="lv-LV" sz="2200" spc="-1" dirty="0">
                <a:solidFill>
                  <a:schemeClr val="tx2"/>
                </a:solidFill>
                <a:latin typeface="Georgia Pro"/>
                <a:cs typeface="Arial"/>
              </a:rPr>
              <a:t>Šādas barikādes arī tiek pielietotas karā, kas šobrīd risinās Ukrainā.</a:t>
            </a:r>
          </a:p>
          <a:p>
            <a:pPr indent="-182880">
              <a:lnSpc>
                <a:spcPct val="90000"/>
              </a:lnSpc>
              <a:spcBef>
                <a:spcPts val="1199"/>
              </a:spcBef>
              <a:spcAft>
                <a:spcPts val="200"/>
              </a:spcAft>
              <a:buClr>
                <a:schemeClr val="accent1"/>
              </a:buClr>
              <a:buSzPct val="80000"/>
              <a:buFont typeface="Corbel" pitchFamily="34" charset="0"/>
              <a:buChar char="•"/>
            </a:pPr>
            <a:endParaRPr lang="en-US" sz="2000" b="0" strike="noStrike" spc="-1" dirty="0">
              <a:solidFill>
                <a:schemeClr val="accent1"/>
              </a:solidFill>
            </a:endParaRPr>
          </a:p>
        </p:txBody>
      </p:sp>
    </p:spTree>
  </p:cSld>
  <p:clrMapOvr>
    <a:masterClrMapping/>
  </p:clrMapOvr>
  <p:transition spd="slow">
    <p:cover/>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6D374F3-E6D0-465E-894B-185D4732A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799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113F61AC-31A4-4A87-8ABB-079E7EAD4C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8533" cy="1886373"/>
          </a:xfrm>
          <a:prstGeom prst="rect">
            <a:avLst/>
          </a:prstGeom>
          <a:no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41CD5EC-19E3-BFB0-50CD-D3567898B57D}"/>
              </a:ext>
            </a:extLst>
          </p:cNvPr>
          <p:cNvSpPr>
            <a:spLocks noGrp="1"/>
          </p:cNvSpPr>
          <p:nvPr>
            <p:ph type="title"/>
          </p:nvPr>
        </p:nvSpPr>
        <p:spPr>
          <a:xfrm>
            <a:off x="1143000" y="609600"/>
            <a:ext cx="9875520" cy="1356360"/>
          </a:xfrm>
        </p:spPr>
        <p:txBody>
          <a:bodyPr>
            <a:normAutofit/>
          </a:bodyPr>
          <a:lstStyle/>
          <a:p>
            <a:r>
              <a:rPr lang="en-US" b="1" err="1">
                <a:solidFill>
                  <a:srgbClr val="FFFFFF"/>
                </a:solidFill>
                <a:latin typeface="georgia pro"/>
              </a:rPr>
              <a:t>Intervija</a:t>
            </a:r>
            <a:r>
              <a:rPr lang="en-US" b="1" dirty="0">
                <a:solidFill>
                  <a:srgbClr val="FFFFFF"/>
                </a:solidFill>
                <a:latin typeface="georgia pro"/>
              </a:rPr>
              <a:t> </a:t>
            </a:r>
            <a:r>
              <a:rPr lang="en-US" b="1" err="1">
                <a:solidFill>
                  <a:srgbClr val="FFFFFF"/>
                </a:solidFill>
                <a:latin typeface="georgia pro"/>
              </a:rPr>
              <a:t>ar</a:t>
            </a:r>
            <a:r>
              <a:rPr lang="en-US" b="1" dirty="0">
                <a:solidFill>
                  <a:srgbClr val="FFFFFF"/>
                </a:solidFill>
                <a:latin typeface="georgia pro"/>
              </a:rPr>
              <a:t> </a:t>
            </a:r>
            <a:r>
              <a:rPr lang="en-US" b="1" err="1">
                <a:solidFill>
                  <a:srgbClr val="FFFFFF"/>
                </a:solidFill>
                <a:latin typeface="georgia pro"/>
              </a:rPr>
              <a:t>Andu</a:t>
            </a:r>
            <a:r>
              <a:rPr lang="en-US" b="1" dirty="0">
                <a:solidFill>
                  <a:srgbClr val="FFFFFF"/>
                </a:solidFill>
                <a:latin typeface="georgia pro"/>
              </a:rPr>
              <a:t> </a:t>
            </a:r>
            <a:r>
              <a:rPr lang="en-US" b="1" err="1">
                <a:solidFill>
                  <a:srgbClr val="FFFFFF"/>
                </a:solidFill>
                <a:latin typeface="georgia pro"/>
              </a:rPr>
              <a:t>Zariņu</a:t>
            </a:r>
            <a:r>
              <a:rPr lang="en-US" b="1" dirty="0">
                <a:solidFill>
                  <a:srgbClr val="FFFFFF"/>
                </a:solidFill>
                <a:latin typeface="georgia pro"/>
              </a:rPr>
              <a:t>.</a:t>
            </a:r>
          </a:p>
        </p:txBody>
      </p:sp>
      <p:sp useBgFill="1">
        <p:nvSpPr>
          <p:cNvPr id="12" name="Rectangle 11">
            <a:extLst>
              <a:ext uri="{FF2B5EF4-FFF2-40B4-BE49-F238E27FC236}">
                <a16:creationId xmlns:a16="http://schemas.microsoft.com/office/drawing/2014/main" id="{2C638E3F-782E-4F34-81DA-01AD5A29E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29840"/>
            <a:ext cx="12192000" cy="43281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1594B22-4C35-697D-5A6F-B8F3558EC97C}"/>
              </a:ext>
            </a:extLst>
          </p:cNvPr>
          <p:cNvSpPr>
            <a:spLocks noGrp="1"/>
          </p:cNvSpPr>
          <p:nvPr>
            <p:ph idx="1"/>
          </p:nvPr>
        </p:nvSpPr>
        <p:spPr>
          <a:xfrm>
            <a:off x="331032" y="2697149"/>
            <a:ext cx="11534280" cy="3623703"/>
          </a:xfrm>
        </p:spPr>
        <p:txBody>
          <a:bodyPr vert="horz" lIns="91440" tIns="45720" rIns="91440" bIns="45720" rtlCol="0" anchor="t">
            <a:noAutofit/>
          </a:bodyPr>
          <a:lstStyle/>
          <a:p>
            <a:pPr algn="just">
              <a:buNone/>
            </a:pPr>
            <a:r>
              <a:rPr lang="lv-LV" b="1" dirty="0">
                <a:solidFill>
                  <a:schemeClr val="tx2"/>
                </a:solidFill>
                <a:latin typeface="Georgia Pro"/>
                <a:ea typeface="+mn-lt"/>
                <a:cs typeface="+mn-lt"/>
              </a:rPr>
              <a:t>7. Kādi bija grūtību un izaicinājumu brīži šo notikumu dienās?</a:t>
            </a:r>
            <a:endParaRPr lang="lv-LV" b="1" dirty="0">
              <a:solidFill>
                <a:schemeClr val="tx2"/>
              </a:solidFill>
              <a:latin typeface="Georgia Pro"/>
            </a:endParaRPr>
          </a:p>
          <a:p>
            <a:pPr algn="just">
              <a:buNone/>
            </a:pPr>
            <a:r>
              <a:rPr lang="lv-LV" dirty="0">
                <a:solidFill>
                  <a:schemeClr val="tx2"/>
                </a:solidFill>
                <a:latin typeface="Georgia Pro"/>
                <a:ea typeface="+mn-lt"/>
                <a:cs typeface="+mn-lt"/>
              </a:rPr>
              <a:t>Atbilde: Nu viss šis barikāžu laiks bija kā izaicinājums, mēs nebijām gatavi bruņotam uzbrukumam.</a:t>
            </a:r>
            <a:endParaRPr lang="lv-LV" dirty="0">
              <a:solidFill>
                <a:schemeClr val="tx2"/>
              </a:solidFill>
              <a:latin typeface="Georgia Pro"/>
            </a:endParaRPr>
          </a:p>
          <a:p>
            <a:pPr algn="just">
              <a:buNone/>
            </a:pPr>
            <a:r>
              <a:rPr lang="lv-LV" b="1" dirty="0">
                <a:solidFill>
                  <a:schemeClr val="tx2"/>
                </a:solidFill>
                <a:latin typeface="Georgia Pro"/>
                <a:ea typeface="+mn-lt"/>
                <a:cs typeface="+mn-lt"/>
              </a:rPr>
              <a:t>8. Kā jūs izjutāt sabiedrības kopējo noskaņu un vienotību barikāžu laikā?</a:t>
            </a:r>
            <a:endParaRPr lang="lv-LV" b="1" dirty="0">
              <a:solidFill>
                <a:schemeClr val="tx2"/>
              </a:solidFill>
              <a:latin typeface="Georgia Pro"/>
            </a:endParaRPr>
          </a:p>
          <a:p>
            <a:pPr algn="just">
              <a:buNone/>
            </a:pPr>
            <a:r>
              <a:rPr lang="lv-LV" dirty="0">
                <a:solidFill>
                  <a:schemeClr val="tx2"/>
                </a:solidFill>
                <a:latin typeface="Georgia Pro"/>
                <a:ea typeface="+mn-lt"/>
                <a:cs typeface="+mn-lt"/>
              </a:rPr>
              <a:t>Atbilde: Latvieši bija ļoti vienoti. Piedalījās arī citu tautību cilvēki, piemēram ebreji, poļu tautības cilvēki, arī Latvijas krievi. Taču bija cilvēki, kas bija pretējā pusē – Interfronte. Tā kā visa sabiedrība nemaz nebija tik vienota.</a:t>
            </a:r>
            <a:endParaRPr lang="lv-LV" dirty="0">
              <a:solidFill>
                <a:schemeClr val="tx2"/>
              </a:solidFill>
              <a:latin typeface="Georgia Pro"/>
            </a:endParaRPr>
          </a:p>
          <a:p>
            <a:pPr algn="just">
              <a:buNone/>
            </a:pPr>
            <a:r>
              <a:rPr lang="lv-LV" b="1" dirty="0">
                <a:solidFill>
                  <a:schemeClr val="tx2"/>
                </a:solidFill>
                <a:latin typeface="Georgia Pro"/>
                <a:ea typeface="+mn-lt"/>
                <a:cs typeface="+mn-lt"/>
              </a:rPr>
              <a:t>9.Kā jūs vērtējat cilvēku solidaritāti un kopīgo garu barikādēs?</a:t>
            </a:r>
            <a:endParaRPr lang="lv-LV" b="1" dirty="0">
              <a:solidFill>
                <a:schemeClr val="tx2"/>
              </a:solidFill>
              <a:latin typeface="Georgia Pro"/>
            </a:endParaRPr>
          </a:p>
          <a:p>
            <a:pPr algn="just">
              <a:buNone/>
            </a:pPr>
            <a:r>
              <a:rPr lang="lv-LV" dirty="0">
                <a:solidFill>
                  <a:schemeClr val="tx2"/>
                </a:solidFill>
                <a:latin typeface="Georgia Pro"/>
                <a:ea typeface="+mn-lt"/>
                <a:cs typeface="+mn-lt"/>
              </a:rPr>
              <a:t>Atbilde: Savā ziņā visam atmodas laikam, ir raksturīga tāda īpaša solidaritāte un saliedētība un savstarpējs atbalsts, kas šodien nav tik izteikts.</a:t>
            </a:r>
            <a:endParaRPr lang="lv-LV" dirty="0">
              <a:solidFill>
                <a:schemeClr val="tx2"/>
              </a:solidFill>
              <a:latin typeface="Georgia Pro"/>
            </a:endParaRPr>
          </a:p>
        </p:txBody>
      </p:sp>
    </p:spTree>
    <p:extLst>
      <p:ext uri="{BB962C8B-B14F-4D97-AF65-F5344CB8AC3E}">
        <p14:creationId xmlns:p14="http://schemas.microsoft.com/office/powerpoint/2010/main" val="20404350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6D374F3-E6D0-465E-894B-185D4732A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799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113F61AC-31A4-4A87-8ABB-079E7EAD4C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8533" cy="1886373"/>
          </a:xfrm>
          <a:prstGeom prst="rect">
            <a:avLst/>
          </a:prstGeom>
          <a:no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41CD5EC-19E3-BFB0-50CD-D3567898B57D}"/>
              </a:ext>
            </a:extLst>
          </p:cNvPr>
          <p:cNvSpPr>
            <a:spLocks noGrp="1"/>
          </p:cNvSpPr>
          <p:nvPr>
            <p:ph type="title"/>
          </p:nvPr>
        </p:nvSpPr>
        <p:spPr>
          <a:xfrm>
            <a:off x="1143000" y="609600"/>
            <a:ext cx="9875520" cy="1356360"/>
          </a:xfrm>
        </p:spPr>
        <p:txBody>
          <a:bodyPr>
            <a:normAutofit/>
          </a:bodyPr>
          <a:lstStyle/>
          <a:p>
            <a:r>
              <a:rPr lang="en-US" b="1" err="1">
                <a:solidFill>
                  <a:srgbClr val="FFFFFF"/>
                </a:solidFill>
                <a:latin typeface="georgia pro"/>
              </a:rPr>
              <a:t>Intervija</a:t>
            </a:r>
            <a:r>
              <a:rPr lang="en-US" b="1" dirty="0">
                <a:solidFill>
                  <a:srgbClr val="FFFFFF"/>
                </a:solidFill>
                <a:latin typeface="georgia pro"/>
              </a:rPr>
              <a:t> </a:t>
            </a:r>
            <a:r>
              <a:rPr lang="en-US" b="1" err="1">
                <a:solidFill>
                  <a:srgbClr val="FFFFFF"/>
                </a:solidFill>
                <a:latin typeface="georgia pro"/>
              </a:rPr>
              <a:t>ar</a:t>
            </a:r>
            <a:r>
              <a:rPr lang="en-US" b="1" dirty="0">
                <a:solidFill>
                  <a:srgbClr val="FFFFFF"/>
                </a:solidFill>
                <a:latin typeface="georgia pro"/>
              </a:rPr>
              <a:t> </a:t>
            </a:r>
            <a:r>
              <a:rPr lang="en-US" b="1" err="1">
                <a:solidFill>
                  <a:srgbClr val="FFFFFF"/>
                </a:solidFill>
                <a:latin typeface="georgia pro"/>
              </a:rPr>
              <a:t>Andu</a:t>
            </a:r>
            <a:r>
              <a:rPr lang="en-US" b="1" dirty="0">
                <a:solidFill>
                  <a:srgbClr val="FFFFFF"/>
                </a:solidFill>
                <a:latin typeface="georgia pro"/>
              </a:rPr>
              <a:t> </a:t>
            </a:r>
            <a:r>
              <a:rPr lang="en-US" b="1" err="1">
                <a:solidFill>
                  <a:srgbClr val="FFFFFF"/>
                </a:solidFill>
                <a:latin typeface="georgia pro"/>
              </a:rPr>
              <a:t>Zariņu</a:t>
            </a:r>
            <a:r>
              <a:rPr lang="en-US" b="1" dirty="0">
                <a:solidFill>
                  <a:srgbClr val="FFFFFF"/>
                </a:solidFill>
                <a:latin typeface="georgia pro"/>
              </a:rPr>
              <a:t>.</a:t>
            </a:r>
          </a:p>
        </p:txBody>
      </p:sp>
      <p:sp useBgFill="1">
        <p:nvSpPr>
          <p:cNvPr id="12" name="Rectangle 11">
            <a:extLst>
              <a:ext uri="{FF2B5EF4-FFF2-40B4-BE49-F238E27FC236}">
                <a16:creationId xmlns:a16="http://schemas.microsoft.com/office/drawing/2014/main" id="{2C638E3F-782E-4F34-81DA-01AD5A29E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29840"/>
            <a:ext cx="12192000" cy="43281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1594B22-4C35-697D-5A6F-B8F3558EC97C}"/>
              </a:ext>
            </a:extLst>
          </p:cNvPr>
          <p:cNvSpPr>
            <a:spLocks noGrp="1"/>
          </p:cNvSpPr>
          <p:nvPr>
            <p:ph idx="1"/>
          </p:nvPr>
        </p:nvSpPr>
        <p:spPr>
          <a:xfrm>
            <a:off x="318540" y="2722133"/>
            <a:ext cx="11534280" cy="3811080"/>
          </a:xfrm>
        </p:spPr>
        <p:txBody>
          <a:bodyPr vert="horz" lIns="91440" tIns="45720" rIns="91440" bIns="45720" rtlCol="0" anchor="t">
            <a:noAutofit/>
          </a:bodyPr>
          <a:lstStyle/>
          <a:p>
            <a:pPr algn="just">
              <a:buNone/>
            </a:pPr>
            <a:r>
              <a:rPr lang="en-US" sz="2300" b="1" dirty="0">
                <a:solidFill>
                  <a:schemeClr val="tx2"/>
                </a:solidFill>
                <a:latin typeface="Georgia Pro"/>
                <a:ea typeface="+mn-lt"/>
                <a:cs typeface="+mn-lt"/>
              </a:rPr>
              <a:t>10</a:t>
            </a:r>
            <a:r>
              <a:rPr lang="lv-LV" sz="2300" b="1" dirty="0">
                <a:solidFill>
                  <a:schemeClr val="tx2"/>
                </a:solidFill>
                <a:latin typeface="Georgia Pro"/>
                <a:ea typeface="+mn-lt"/>
                <a:cs typeface="+mn-lt"/>
              </a:rPr>
              <a:t>. Vai bija brīži, kas jums atmiņā palikuši  kā īpaši  svarīgi vai emocionāli?</a:t>
            </a:r>
            <a:endParaRPr lang="lv-LV" sz="2300" b="1" dirty="0">
              <a:solidFill>
                <a:schemeClr val="tx2"/>
              </a:solidFill>
              <a:latin typeface="Georgia Pro"/>
            </a:endParaRPr>
          </a:p>
          <a:p>
            <a:pPr algn="just">
              <a:buNone/>
            </a:pPr>
            <a:r>
              <a:rPr lang="lv-LV" sz="2300" dirty="0">
                <a:solidFill>
                  <a:schemeClr val="tx2"/>
                </a:solidFill>
                <a:latin typeface="Georgia Pro"/>
                <a:ea typeface="+mn-lt"/>
                <a:cs typeface="+mn-lt"/>
              </a:rPr>
              <a:t>Atbilde: Nu, protams,  muzicēšana pie ugunskura, gan Vecrīgā uzbūvētās barikādes.</a:t>
            </a:r>
            <a:endParaRPr lang="lv-LV" sz="2300" dirty="0">
              <a:solidFill>
                <a:schemeClr val="tx2"/>
              </a:solidFill>
              <a:latin typeface="Georgia Pro"/>
            </a:endParaRPr>
          </a:p>
          <a:p>
            <a:pPr algn="just">
              <a:buNone/>
            </a:pPr>
            <a:r>
              <a:rPr lang="lv-LV" sz="2300" b="1" dirty="0">
                <a:solidFill>
                  <a:schemeClr val="tx2"/>
                </a:solidFill>
                <a:latin typeface="Georgia Pro"/>
                <a:ea typeface="+mn-lt"/>
                <a:cs typeface="+mn-lt"/>
              </a:rPr>
              <a:t>11.Kā jūs uztvērāt politisko situāciju Latvijā un pasaulē šajā laikā?</a:t>
            </a:r>
            <a:endParaRPr lang="lv-LV" sz="2300" b="1" dirty="0">
              <a:solidFill>
                <a:schemeClr val="tx2"/>
              </a:solidFill>
              <a:latin typeface="Georgia Pro"/>
            </a:endParaRPr>
          </a:p>
          <a:p>
            <a:pPr algn="just">
              <a:buNone/>
            </a:pPr>
            <a:r>
              <a:rPr lang="lv-LV" sz="2300" dirty="0">
                <a:solidFill>
                  <a:schemeClr val="tx2"/>
                </a:solidFill>
                <a:latin typeface="Georgia Pro"/>
                <a:ea typeface="+mn-lt"/>
                <a:cs typeface="+mn-lt"/>
              </a:rPr>
              <a:t>Atbilde: Tā bija ļoti sarežģīta tajā brīdī. Neviens nezināja kā pavērsīsies notikumi. Visiem bija bail no pilsoņa kara, taču bija arī liela ticība, ka Latvija kļūs neatkarīga.</a:t>
            </a:r>
            <a:endParaRPr lang="lv-LV" sz="2300" dirty="0">
              <a:solidFill>
                <a:schemeClr val="tx2"/>
              </a:solidFill>
              <a:latin typeface="Georgia Pro"/>
            </a:endParaRPr>
          </a:p>
          <a:p>
            <a:pPr algn="just">
              <a:buNone/>
            </a:pPr>
            <a:r>
              <a:rPr lang="lv-LV" sz="2300" b="1" dirty="0">
                <a:solidFill>
                  <a:schemeClr val="tx2"/>
                </a:solidFill>
                <a:latin typeface="Georgia Pro"/>
                <a:ea typeface="+mn-lt"/>
                <a:cs typeface="+mn-lt"/>
              </a:rPr>
              <a:t>12.Kādas izmaiņas jūs novērojāt savā dzīvē pēc barikāžu notikumiem?</a:t>
            </a:r>
            <a:endParaRPr lang="lv-LV" sz="2300" b="1" dirty="0">
              <a:solidFill>
                <a:schemeClr val="tx2"/>
              </a:solidFill>
              <a:latin typeface="Georgia Pro"/>
            </a:endParaRPr>
          </a:p>
          <a:p>
            <a:pPr algn="just">
              <a:buNone/>
            </a:pPr>
            <a:r>
              <a:rPr lang="lv-LV" sz="2300" dirty="0">
                <a:solidFill>
                  <a:schemeClr val="tx2"/>
                </a:solidFill>
                <a:latin typeface="Georgia Pro"/>
                <a:ea typeface="+mn-lt"/>
                <a:cs typeface="+mn-lt"/>
              </a:rPr>
              <a:t>Atbilde: Tieši pēc Barikādēm varbūt nē, bet pēc neatkarības atgūšanas. Atmoda bija ilgāks process. Spriedze beidzās tikai augusta mēnesī, kad Latvija kļuva pilnīgi brīva pēc augusta puča. </a:t>
            </a:r>
            <a:endParaRPr lang="lv-LV" sz="2300" dirty="0">
              <a:solidFill>
                <a:schemeClr val="tx2"/>
              </a:solidFill>
              <a:latin typeface="Georgia Pro"/>
            </a:endParaRPr>
          </a:p>
        </p:txBody>
      </p:sp>
    </p:spTree>
    <p:extLst>
      <p:ext uri="{BB962C8B-B14F-4D97-AF65-F5344CB8AC3E}">
        <p14:creationId xmlns:p14="http://schemas.microsoft.com/office/powerpoint/2010/main" val="34753097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6D374F3-E6D0-465E-894B-185D4732A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799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113F61AC-31A4-4A87-8ABB-079E7EAD4C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8533" cy="1886373"/>
          </a:xfrm>
          <a:prstGeom prst="rect">
            <a:avLst/>
          </a:prstGeom>
          <a:no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41CD5EC-19E3-BFB0-50CD-D3567898B57D}"/>
              </a:ext>
            </a:extLst>
          </p:cNvPr>
          <p:cNvSpPr>
            <a:spLocks noGrp="1"/>
          </p:cNvSpPr>
          <p:nvPr>
            <p:ph type="title"/>
          </p:nvPr>
        </p:nvSpPr>
        <p:spPr>
          <a:xfrm>
            <a:off x="1143000" y="609600"/>
            <a:ext cx="9875520" cy="1356360"/>
          </a:xfrm>
        </p:spPr>
        <p:txBody>
          <a:bodyPr>
            <a:normAutofit/>
          </a:bodyPr>
          <a:lstStyle/>
          <a:p>
            <a:r>
              <a:rPr lang="en-US" b="1" err="1">
                <a:solidFill>
                  <a:srgbClr val="FFFFFF"/>
                </a:solidFill>
                <a:latin typeface="georgia pro"/>
              </a:rPr>
              <a:t>Intervija</a:t>
            </a:r>
            <a:r>
              <a:rPr lang="en-US" b="1" dirty="0">
                <a:solidFill>
                  <a:srgbClr val="FFFFFF"/>
                </a:solidFill>
                <a:latin typeface="georgia pro"/>
              </a:rPr>
              <a:t> </a:t>
            </a:r>
            <a:r>
              <a:rPr lang="en-US" b="1" err="1">
                <a:solidFill>
                  <a:srgbClr val="FFFFFF"/>
                </a:solidFill>
                <a:latin typeface="georgia pro"/>
              </a:rPr>
              <a:t>ar</a:t>
            </a:r>
            <a:r>
              <a:rPr lang="en-US" b="1" dirty="0">
                <a:solidFill>
                  <a:srgbClr val="FFFFFF"/>
                </a:solidFill>
                <a:latin typeface="georgia pro"/>
              </a:rPr>
              <a:t> </a:t>
            </a:r>
            <a:r>
              <a:rPr lang="en-US" b="1" err="1">
                <a:solidFill>
                  <a:srgbClr val="FFFFFF"/>
                </a:solidFill>
                <a:latin typeface="georgia pro"/>
              </a:rPr>
              <a:t>Andu</a:t>
            </a:r>
            <a:r>
              <a:rPr lang="en-US" b="1" dirty="0">
                <a:solidFill>
                  <a:srgbClr val="FFFFFF"/>
                </a:solidFill>
                <a:latin typeface="georgia pro"/>
              </a:rPr>
              <a:t> </a:t>
            </a:r>
            <a:r>
              <a:rPr lang="en-US" b="1" err="1">
                <a:solidFill>
                  <a:srgbClr val="FFFFFF"/>
                </a:solidFill>
                <a:latin typeface="georgia pro"/>
              </a:rPr>
              <a:t>Zariņu</a:t>
            </a:r>
            <a:r>
              <a:rPr lang="en-US" b="1" dirty="0">
                <a:solidFill>
                  <a:srgbClr val="FFFFFF"/>
                </a:solidFill>
                <a:latin typeface="georgia pro"/>
              </a:rPr>
              <a:t>.</a:t>
            </a:r>
          </a:p>
        </p:txBody>
      </p:sp>
      <p:sp useBgFill="1">
        <p:nvSpPr>
          <p:cNvPr id="12" name="Rectangle 11">
            <a:extLst>
              <a:ext uri="{FF2B5EF4-FFF2-40B4-BE49-F238E27FC236}">
                <a16:creationId xmlns:a16="http://schemas.microsoft.com/office/drawing/2014/main" id="{2C638E3F-782E-4F34-81DA-01AD5A29E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29840"/>
            <a:ext cx="12192000" cy="43281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1594B22-4C35-697D-5A6F-B8F3558EC97C}"/>
              </a:ext>
            </a:extLst>
          </p:cNvPr>
          <p:cNvSpPr>
            <a:spLocks noGrp="1"/>
          </p:cNvSpPr>
          <p:nvPr>
            <p:ph idx="1"/>
          </p:nvPr>
        </p:nvSpPr>
        <p:spPr>
          <a:xfrm>
            <a:off x="318540" y="2672166"/>
            <a:ext cx="11534280" cy="3811080"/>
          </a:xfrm>
        </p:spPr>
        <p:txBody>
          <a:bodyPr vert="horz" lIns="91440" tIns="45720" rIns="91440" bIns="45720" rtlCol="0" anchor="t">
            <a:noAutofit/>
          </a:bodyPr>
          <a:lstStyle/>
          <a:p>
            <a:pPr algn="just">
              <a:buNone/>
            </a:pPr>
            <a:r>
              <a:rPr lang="lv-LV" sz="2100" b="1" dirty="0">
                <a:solidFill>
                  <a:schemeClr val="tx2"/>
                </a:solidFill>
                <a:latin typeface="Georgia Pro"/>
                <a:ea typeface="+mn-lt"/>
                <a:cs typeface="+mn-lt"/>
              </a:rPr>
              <a:t>13. Kā tas ietekmēja jūsu personīgo attīstību un dzīves gaitas?</a:t>
            </a:r>
            <a:endParaRPr lang="lv-LV" sz="2100" b="1" dirty="0">
              <a:solidFill>
                <a:schemeClr val="tx2"/>
              </a:solidFill>
              <a:latin typeface="Georgia Pro"/>
            </a:endParaRPr>
          </a:p>
          <a:p>
            <a:pPr algn="just">
              <a:buNone/>
            </a:pPr>
            <a:r>
              <a:rPr lang="lv-LV" sz="2100" dirty="0">
                <a:solidFill>
                  <a:schemeClr val="tx2"/>
                </a:solidFill>
                <a:latin typeface="Georgia Pro"/>
                <a:ea typeface="+mn-lt"/>
                <a:cs typeface="+mn-lt"/>
              </a:rPr>
              <a:t>Atbilde: Mana dzīve mainījās kardināli – pavērās daudz iespējas, piemēram, ceļot, apmeklēt Rietumeiropu, lasīt agrāk aizliegtu literatūru. Tā bija brīvība. Es varēju studēt Latvijas valsts vēsturi.</a:t>
            </a:r>
            <a:endParaRPr lang="lv-LV" sz="2100" dirty="0">
              <a:solidFill>
                <a:schemeClr val="tx2"/>
              </a:solidFill>
              <a:latin typeface="Georgia Pro"/>
            </a:endParaRPr>
          </a:p>
          <a:p>
            <a:pPr algn="just">
              <a:buNone/>
            </a:pPr>
            <a:r>
              <a:rPr lang="lv-LV" sz="2100" b="1" dirty="0">
                <a:solidFill>
                  <a:schemeClr val="tx2"/>
                </a:solidFill>
                <a:latin typeface="Georgia Pro"/>
                <a:ea typeface="+mn-lt"/>
                <a:cs typeface="+mn-lt"/>
              </a:rPr>
              <a:t>14. Kā jūs vērtējat barikāžu mantojumu un to kā šie notikumi ietekmējuši Latviju?</a:t>
            </a:r>
            <a:endParaRPr lang="lv-LV" sz="2100" b="1" dirty="0">
              <a:solidFill>
                <a:schemeClr val="tx2"/>
              </a:solidFill>
              <a:latin typeface="Georgia Pro"/>
            </a:endParaRPr>
          </a:p>
          <a:p>
            <a:pPr algn="just">
              <a:buNone/>
            </a:pPr>
            <a:r>
              <a:rPr lang="lv-LV" sz="2100" dirty="0">
                <a:solidFill>
                  <a:schemeClr val="tx2"/>
                </a:solidFill>
                <a:latin typeface="Georgia Pro"/>
                <a:ea typeface="+mn-lt"/>
                <a:cs typeface="+mn-lt"/>
              </a:rPr>
              <a:t>Atbilde: Tas bija viens ļoti liels izaicinājums, kuru veiksmīgi pārvarējām un Latvija ir neatkarīga valsts. Savs barikāžu stāsts ir gandrīz katrai Latvijas ģimenei.</a:t>
            </a:r>
            <a:endParaRPr lang="lv-LV" sz="2100" dirty="0">
              <a:solidFill>
                <a:schemeClr val="tx2"/>
              </a:solidFill>
              <a:latin typeface="Georgia Pro"/>
            </a:endParaRPr>
          </a:p>
          <a:p>
            <a:pPr algn="just">
              <a:buNone/>
            </a:pPr>
            <a:r>
              <a:rPr lang="lv-LV" sz="2100" b="1" dirty="0">
                <a:solidFill>
                  <a:schemeClr val="tx2"/>
                </a:solidFill>
                <a:latin typeface="Georgia Pro"/>
                <a:ea typeface="+mn-lt"/>
                <a:cs typeface="+mn-lt"/>
              </a:rPr>
              <a:t>15. Vai jums ir kāds vēstījums vai padoms jaunākai paaudzei, ņemot vērā jūsu pieredzi barikādēs.</a:t>
            </a:r>
            <a:endParaRPr lang="lv-LV" sz="2100" b="1" dirty="0">
              <a:solidFill>
                <a:schemeClr val="tx2"/>
              </a:solidFill>
              <a:latin typeface="Georgia Pro"/>
            </a:endParaRPr>
          </a:p>
          <a:p>
            <a:pPr algn="just">
              <a:buNone/>
            </a:pPr>
            <a:r>
              <a:rPr lang="lv-LV" sz="2100" dirty="0">
                <a:solidFill>
                  <a:schemeClr val="tx2"/>
                </a:solidFill>
                <a:latin typeface="Georgia Pro"/>
                <a:ea typeface="+mn-lt"/>
                <a:cs typeface="+mn-lt"/>
              </a:rPr>
              <a:t>Atbilde: Jābūt gataviem par savu pārliecību un valsti pastāvēt.</a:t>
            </a:r>
            <a:endParaRPr lang="lv-LV" sz="2100" dirty="0">
              <a:solidFill>
                <a:schemeClr val="tx2"/>
              </a:solidFill>
              <a:latin typeface="Georgia Pro"/>
            </a:endParaRPr>
          </a:p>
        </p:txBody>
      </p:sp>
    </p:spTree>
    <p:extLst>
      <p:ext uri="{BB962C8B-B14F-4D97-AF65-F5344CB8AC3E}">
        <p14:creationId xmlns:p14="http://schemas.microsoft.com/office/powerpoint/2010/main" val="31304051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8E8DBDA3-652C-4F87-B53B-7F73AC8F4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1999"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a:extLst>
              <a:ext uri="{FF2B5EF4-FFF2-40B4-BE49-F238E27FC236}">
                <a16:creationId xmlns:a16="http://schemas.microsoft.com/office/drawing/2014/main" id="{42187232-3845-418F-A17C-C138F01D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36942" y="0"/>
            <a:ext cx="4155058"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D41CD5EC-19E3-BFB0-50CD-D3567898B57D}"/>
              </a:ext>
            </a:extLst>
          </p:cNvPr>
          <p:cNvSpPr>
            <a:spLocks noGrp="1"/>
          </p:cNvSpPr>
          <p:nvPr>
            <p:ph type="title"/>
          </p:nvPr>
        </p:nvSpPr>
        <p:spPr>
          <a:xfrm>
            <a:off x="8477950" y="873457"/>
            <a:ext cx="3273042" cy="5222543"/>
          </a:xfrm>
        </p:spPr>
        <p:txBody>
          <a:bodyPr>
            <a:normAutofit/>
          </a:bodyPr>
          <a:lstStyle/>
          <a:p>
            <a:r>
              <a:rPr lang="en-US" sz="2800" b="1">
                <a:solidFill>
                  <a:srgbClr val="FFFFFF"/>
                </a:solidFill>
                <a:latin typeface="georgia pro"/>
              </a:rPr>
              <a:t>Intervija ar Daci Ruskuli.</a:t>
            </a:r>
          </a:p>
        </p:txBody>
      </p:sp>
      <p:sp>
        <p:nvSpPr>
          <p:cNvPr id="3" name="Content Placeholder 2">
            <a:extLst>
              <a:ext uri="{FF2B5EF4-FFF2-40B4-BE49-F238E27FC236}">
                <a16:creationId xmlns:a16="http://schemas.microsoft.com/office/drawing/2014/main" id="{41594B22-4C35-697D-5A6F-B8F3558EC97C}"/>
              </a:ext>
            </a:extLst>
          </p:cNvPr>
          <p:cNvSpPr>
            <a:spLocks noGrp="1"/>
          </p:cNvSpPr>
          <p:nvPr>
            <p:ph idx="1"/>
          </p:nvPr>
        </p:nvSpPr>
        <p:spPr>
          <a:xfrm>
            <a:off x="277651" y="464025"/>
            <a:ext cx="7522044" cy="6860273"/>
          </a:xfrm>
        </p:spPr>
        <p:txBody>
          <a:bodyPr vert="horz" lIns="91440" tIns="45720" rIns="91440" bIns="45720" rtlCol="0" anchor="ctr">
            <a:normAutofit/>
          </a:bodyPr>
          <a:lstStyle/>
          <a:p>
            <a:pPr marL="45720" indent="0" algn="just">
              <a:buNone/>
            </a:pPr>
            <a:r>
              <a:rPr lang="lv-LV" sz="2400" b="1" dirty="0">
                <a:solidFill>
                  <a:schemeClr val="tx2"/>
                </a:solidFill>
                <a:latin typeface="Georgia Pro"/>
                <a:ea typeface="+mn-lt"/>
                <a:cs typeface="+mn-lt"/>
              </a:rPr>
              <a:t>Intervija ar Skolotāju Daci Ruskuli:</a:t>
            </a:r>
            <a:endParaRPr lang="lv-LV" sz="2400" dirty="0">
              <a:solidFill>
                <a:schemeClr val="tx2"/>
              </a:solidFill>
              <a:latin typeface="Georgia Pro"/>
            </a:endParaRPr>
          </a:p>
          <a:p>
            <a:pPr marL="45720" indent="0" algn="just">
              <a:buNone/>
            </a:pPr>
            <a:r>
              <a:rPr lang="lv-LV" sz="2400" dirty="0">
                <a:solidFill>
                  <a:schemeClr val="tx2"/>
                </a:solidFill>
                <a:latin typeface="Georgia Pro"/>
                <a:ea typeface="+mn-lt"/>
                <a:cs typeface="+mn-lt"/>
              </a:rPr>
              <a:t>Dace Ruskule emocionāli intervijā pauž cik ļoti izjustas </a:t>
            </a:r>
            <a:r>
              <a:rPr lang="lv-LV" sz="2400" b="1" dirty="0">
                <a:solidFill>
                  <a:schemeClr val="tx2"/>
                </a:solidFill>
                <a:latin typeface="Georgia Pro"/>
                <a:ea typeface="+mn-lt"/>
                <a:cs typeface="+mn-lt"/>
              </a:rPr>
              <a:t>bailes</a:t>
            </a:r>
            <a:r>
              <a:rPr lang="lv-LV" sz="2400" dirty="0">
                <a:solidFill>
                  <a:schemeClr val="tx2"/>
                </a:solidFill>
                <a:latin typeface="Georgia Pro"/>
                <a:ea typeface="+mn-lt"/>
                <a:cs typeface="+mn-lt"/>
              </a:rPr>
              <a:t>, kopā ar māti, skatoties televīzijā, barikāžu dienu notikumus, kuros ziņots par bojāgājušajiem.</a:t>
            </a:r>
            <a:endParaRPr lang="lv-LV" sz="2400" dirty="0">
              <a:solidFill>
                <a:schemeClr val="tx2"/>
              </a:solidFill>
              <a:latin typeface="Georgia Pro"/>
            </a:endParaRPr>
          </a:p>
          <a:p>
            <a:pPr marL="45720" indent="0" algn="just">
              <a:buNone/>
            </a:pPr>
            <a:r>
              <a:rPr lang="lv-LV" sz="2400" dirty="0">
                <a:solidFill>
                  <a:schemeClr val="tx2"/>
                </a:solidFill>
                <a:latin typeface="Georgia Pro"/>
                <a:ea typeface="+mn-lt"/>
                <a:cs typeface="+mn-lt"/>
              </a:rPr>
              <a:t>Intervijas tekstā vairākas reizes parādās atslēgas vārds – </a:t>
            </a:r>
            <a:r>
              <a:rPr lang="lv-LV" sz="2400" b="1" dirty="0">
                <a:solidFill>
                  <a:schemeClr val="tx2"/>
                </a:solidFill>
                <a:latin typeface="Georgia Pro"/>
                <a:ea typeface="+mn-lt"/>
                <a:cs typeface="+mn-lt"/>
              </a:rPr>
              <a:t>bailes</a:t>
            </a:r>
            <a:r>
              <a:rPr lang="lv-LV" sz="2400" dirty="0">
                <a:solidFill>
                  <a:schemeClr val="tx2"/>
                </a:solidFill>
                <a:latin typeface="Georgia Pro"/>
                <a:ea typeface="+mn-lt"/>
                <a:cs typeface="+mn-lt"/>
              </a:rPr>
              <a:t>, ar ko tas beigsies- ar karu, ar apsiešanu, ar asins izliešanu.</a:t>
            </a:r>
            <a:endParaRPr lang="lv-LV" sz="2400" dirty="0">
              <a:solidFill>
                <a:schemeClr val="tx2"/>
              </a:solidFill>
              <a:latin typeface="Georgia Pro"/>
            </a:endParaRPr>
          </a:p>
          <a:p>
            <a:pPr marL="45720" indent="0" algn="just">
              <a:buNone/>
            </a:pPr>
            <a:r>
              <a:rPr lang="lv-LV" sz="2400" b="1" dirty="0">
                <a:solidFill>
                  <a:schemeClr val="tx2"/>
                </a:solidFill>
                <a:latin typeface="Georgia Pro"/>
                <a:ea typeface="+mn-lt"/>
                <a:cs typeface="+mn-lt"/>
              </a:rPr>
              <a:t>Skolotāja mūsdienu jauniešiem vēl :</a:t>
            </a:r>
            <a:endParaRPr lang="lv-LV" sz="2400" dirty="0">
              <a:solidFill>
                <a:schemeClr val="tx2"/>
              </a:solidFill>
              <a:latin typeface="Georgia Pro"/>
            </a:endParaRPr>
          </a:p>
          <a:p>
            <a:pPr marL="45720" indent="0" algn="just">
              <a:buNone/>
            </a:pPr>
            <a:r>
              <a:rPr lang="lv-LV" sz="2400" dirty="0">
                <a:solidFill>
                  <a:schemeClr val="tx2"/>
                </a:solidFill>
                <a:latin typeface="Georgia Pro"/>
                <a:ea typeface="+mn-lt"/>
                <a:cs typeface="+mn-lt"/>
              </a:rPr>
              <a:t>Turēt skaidru saprātu un būt drosmīgiem, nebaidīties un nebūt vienaldzīgiem, tad jūs noteiksiet gan savu, Latvijas likteni.</a:t>
            </a:r>
            <a:endParaRPr lang="lv-LV" sz="2400" dirty="0">
              <a:solidFill>
                <a:schemeClr val="tx2"/>
              </a:solidFill>
              <a:latin typeface="Georgia Pro"/>
            </a:endParaRPr>
          </a:p>
          <a:p>
            <a:endParaRPr lang="en-US" sz="2000" dirty="0">
              <a:solidFill>
                <a:schemeClr val="tx2"/>
              </a:solidFill>
              <a:latin typeface="Georgia Pro"/>
            </a:endParaRPr>
          </a:p>
          <a:p>
            <a:endParaRPr lang="en-US" sz="2000" dirty="0"/>
          </a:p>
        </p:txBody>
      </p:sp>
    </p:spTree>
    <p:extLst>
      <p:ext uri="{BB962C8B-B14F-4D97-AF65-F5344CB8AC3E}">
        <p14:creationId xmlns:p14="http://schemas.microsoft.com/office/powerpoint/2010/main" val="1360694525"/>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4" name="Rectangle 203">
            <a:extLst>
              <a:ext uri="{FF2B5EF4-FFF2-40B4-BE49-F238E27FC236}">
                <a16:creationId xmlns:a16="http://schemas.microsoft.com/office/drawing/2014/main" id="{9ECCD743-E5A0-429C-B422-8C02CD2221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06" name="Rectangle 205">
            <a:extLst>
              <a:ext uri="{FF2B5EF4-FFF2-40B4-BE49-F238E27FC236}">
                <a16:creationId xmlns:a16="http://schemas.microsoft.com/office/drawing/2014/main" id="{6D30964D-A3EC-4111-8BF7-383360089F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208" name="Straight Connector 207">
            <a:extLst>
              <a:ext uri="{FF2B5EF4-FFF2-40B4-BE49-F238E27FC236}">
                <a16:creationId xmlns:a16="http://schemas.microsoft.com/office/drawing/2014/main" id="{2AD5F002-7984-4D12-818E-C9D0410548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10" name="Rectangle 209">
            <a:extLst>
              <a:ext uri="{FF2B5EF4-FFF2-40B4-BE49-F238E27FC236}">
                <a16:creationId xmlns:a16="http://schemas.microsoft.com/office/drawing/2014/main" id="{96332E57-5044-49BE-AFF8-1B76940EC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12" name="Rectangle 211">
            <a:extLst>
              <a:ext uri="{FF2B5EF4-FFF2-40B4-BE49-F238E27FC236}">
                <a16:creationId xmlns:a16="http://schemas.microsoft.com/office/drawing/2014/main" id="{00586B2C-7754-4833-9CB3-AE55D9BAE7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8CBC1D53-072A-08ED-4E20-176002F17F74}"/>
              </a:ext>
            </a:extLst>
          </p:cNvPr>
          <p:cNvSpPr txBox="1"/>
          <p:nvPr/>
        </p:nvSpPr>
        <p:spPr>
          <a:xfrm>
            <a:off x="-1094199" y="873947"/>
            <a:ext cx="8647142" cy="5115541"/>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lvl="6" algn="ctr">
              <a:lnSpc>
                <a:spcPct val="85000"/>
              </a:lnSpc>
              <a:spcBef>
                <a:spcPct val="0"/>
              </a:spcBef>
              <a:spcAft>
                <a:spcPts val="600"/>
              </a:spcAft>
            </a:pPr>
            <a:r>
              <a:rPr lang="en-US" sz="6600" b="1" cap="all" err="1">
                <a:ln w="15875">
                  <a:solidFill>
                    <a:sysClr val="window" lastClr="FFFFFF"/>
                  </a:solidFill>
                </a:ln>
                <a:effectLst>
                  <a:outerShdw dist="38100" dir="2700000" algn="tl" rotWithShape="0">
                    <a:srgbClr val="DF5327"/>
                  </a:outerShdw>
                </a:effectLst>
                <a:latin typeface="Georgia Pro"/>
              </a:rPr>
              <a:t>Paldies</a:t>
            </a:r>
            <a:r>
              <a:rPr lang="en-US" sz="6600" b="1" cap="all" dirty="0">
                <a:ln w="15875">
                  <a:solidFill>
                    <a:sysClr val="window" lastClr="FFFFFF"/>
                  </a:solidFill>
                </a:ln>
                <a:effectLst>
                  <a:outerShdw dist="38100" dir="2700000" algn="tl" rotWithShape="0">
                    <a:srgbClr val="DF5327"/>
                  </a:outerShdw>
                </a:effectLst>
                <a:latin typeface="Georgia Pro"/>
              </a:rPr>
              <a:t> par </a:t>
            </a:r>
            <a:r>
              <a:rPr lang="en-US" sz="6600" b="1" cap="all" err="1">
                <a:ln w="15875">
                  <a:solidFill>
                    <a:sysClr val="window" lastClr="FFFFFF"/>
                  </a:solidFill>
                </a:ln>
                <a:effectLst>
                  <a:outerShdw dist="38100" dir="2700000" algn="tl" rotWithShape="0">
                    <a:srgbClr val="DF5327"/>
                  </a:outerShdw>
                </a:effectLst>
                <a:latin typeface="Georgia Pro"/>
              </a:rPr>
              <a:t>uzmanību</a:t>
            </a:r>
            <a:r>
              <a:rPr lang="en-US" sz="6600" b="1" cap="all" dirty="0">
                <a:ln w="15875">
                  <a:solidFill>
                    <a:sysClr val="window" lastClr="FFFFFF"/>
                  </a:solidFill>
                </a:ln>
                <a:effectLst>
                  <a:outerShdw dist="38100" dir="2700000" algn="tl" rotWithShape="0">
                    <a:srgbClr val="DF5327"/>
                  </a:outerShdw>
                </a:effectLst>
                <a:latin typeface="Georgia Pro"/>
              </a:rPr>
              <a:t>!</a:t>
            </a:r>
          </a:p>
        </p:txBody>
      </p:sp>
      <p:cxnSp>
        <p:nvCxnSpPr>
          <p:cNvPr id="214" name="Straight Connector 213">
            <a:extLst>
              <a:ext uri="{FF2B5EF4-FFF2-40B4-BE49-F238E27FC236}">
                <a16:creationId xmlns:a16="http://schemas.microsoft.com/office/drawing/2014/main" id="{2A25CD05-7BC4-424D-96DE-541C38A492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961243" y="2054826"/>
            <a:ext cx="0" cy="27432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45" name="CustomShape 1"/>
          <p:cNvSpPr/>
          <p:nvPr/>
        </p:nvSpPr>
        <p:spPr>
          <a:xfrm>
            <a:off x="1143000" y="3084394"/>
            <a:ext cx="9872871" cy="3011605"/>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t">
            <a:normAutofit/>
          </a:bodyPr>
          <a:lstStyle/>
          <a:p>
            <a:pPr indent="-182880">
              <a:lnSpc>
                <a:spcPct val="90000"/>
              </a:lnSpc>
              <a:spcBef>
                <a:spcPct val="0"/>
              </a:spcBef>
              <a:spcAft>
                <a:spcPts val="600"/>
              </a:spcAft>
              <a:buClr>
                <a:schemeClr val="accent1"/>
              </a:buClr>
              <a:buSzPct val="80000"/>
              <a:buFont typeface="Corbel" pitchFamily="34" charset="0"/>
              <a:buChar char="•"/>
            </a:pPr>
            <a:endParaRPr lang="en-US" b="0" strike="noStrike" cap="all" spc="92" dirty="0">
              <a:solidFill>
                <a:schemeClr val="accent1"/>
              </a:solidFill>
            </a:endParaRPr>
          </a:p>
        </p:txBody>
      </p:sp>
      <p:sp>
        <p:nvSpPr>
          <p:cNvPr id="146" name="CustomShape 2"/>
          <p:cNvSpPr/>
          <p:nvPr/>
        </p:nvSpPr>
        <p:spPr>
          <a:xfrm>
            <a:off x="4995081" y="873457"/>
            <a:ext cx="6020790" cy="5222543"/>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ctr">
            <a:normAutofit/>
          </a:bodyPr>
          <a:lstStyle/>
          <a:p>
            <a:pPr>
              <a:lnSpc>
                <a:spcPct val="90000"/>
              </a:lnSpc>
              <a:spcBef>
                <a:spcPts val="1199"/>
              </a:spcBef>
              <a:spcAft>
                <a:spcPts val="201"/>
              </a:spcAft>
              <a:buClr>
                <a:schemeClr val="accent1"/>
              </a:buClr>
              <a:buSzPct val="80000"/>
            </a:pPr>
            <a:endParaRPr lang="en-US" sz="2000" b="0" strike="noStrike" spc="-1" dirty="0">
              <a:solidFill>
                <a:schemeClr val="accent1"/>
              </a:solidFill>
            </a:endParaRPr>
          </a:p>
        </p:txBody>
      </p:sp>
      <p:pic>
        <p:nvPicPr>
          <p:cNvPr id="3" name="Picture 2" descr="A group of hands with different symbols&#10;&#10;Description automatically generated">
            <a:extLst>
              <a:ext uri="{FF2B5EF4-FFF2-40B4-BE49-F238E27FC236}">
                <a16:creationId xmlns:a16="http://schemas.microsoft.com/office/drawing/2014/main" id="{03B66AB8-B271-AE19-5BE2-25FACE150E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9844" y="2054826"/>
            <a:ext cx="2770025" cy="2770025"/>
          </a:xfrm>
          <a:prstGeom prst="rect">
            <a:avLst/>
          </a:prstGeom>
        </p:spPr>
      </p:pic>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E8DBDA3-652C-4F87-B53B-7F73AC8F4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1999"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42187232-3845-418F-A17C-C138F01D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55058"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7478FD11-A0F4-56FB-24E5-34F1B9FB8637}"/>
              </a:ext>
            </a:extLst>
          </p:cNvPr>
          <p:cNvSpPr>
            <a:spLocks noGrp="1"/>
          </p:cNvSpPr>
          <p:nvPr>
            <p:ph type="title"/>
          </p:nvPr>
        </p:nvSpPr>
        <p:spPr>
          <a:xfrm>
            <a:off x="441009" y="873457"/>
            <a:ext cx="3273042" cy="5222543"/>
          </a:xfrm>
        </p:spPr>
        <p:txBody>
          <a:bodyPr>
            <a:normAutofit/>
          </a:bodyPr>
          <a:lstStyle/>
          <a:p>
            <a:r>
              <a:rPr lang="en-US" sz="2800" b="1" dirty="0" err="1">
                <a:solidFill>
                  <a:srgbClr val="FFFFFF"/>
                </a:solidFill>
                <a:latin typeface="Georgia Pro"/>
              </a:rPr>
              <a:t>Aptauja</a:t>
            </a:r>
            <a:r>
              <a:rPr lang="en-US" sz="2800" b="1" dirty="0">
                <a:solidFill>
                  <a:srgbClr val="FFFFFF"/>
                </a:solidFill>
                <a:latin typeface="Georgia Pro"/>
              </a:rPr>
              <a:t> </a:t>
            </a:r>
            <a:r>
              <a:rPr lang="en-US" sz="2800" b="1" dirty="0" err="1">
                <a:solidFill>
                  <a:srgbClr val="FFFFFF"/>
                </a:solidFill>
                <a:latin typeface="Georgia Pro"/>
              </a:rPr>
              <a:t>ar</a:t>
            </a:r>
            <a:r>
              <a:rPr lang="en-US" sz="2800" b="1" dirty="0">
                <a:solidFill>
                  <a:srgbClr val="FFFFFF"/>
                </a:solidFill>
                <a:latin typeface="Georgia Pro"/>
              </a:rPr>
              <a:t> </a:t>
            </a:r>
            <a:r>
              <a:rPr lang="en-US" sz="2800" b="1" dirty="0" err="1">
                <a:solidFill>
                  <a:srgbClr val="FFFFFF"/>
                </a:solidFill>
                <a:latin typeface="Georgia Pro"/>
              </a:rPr>
              <a:t>Ukraiņu</a:t>
            </a:r>
            <a:r>
              <a:rPr lang="en-US" sz="2800" b="1" dirty="0">
                <a:solidFill>
                  <a:srgbClr val="FFFFFF"/>
                </a:solidFill>
                <a:latin typeface="Georgia Pro"/>
              </a:rPr>
              <a:t> </a:t>
            </a:r>
            <a:r>
              <a:rPr lang="en-US" sz="2800" b="1" dirty="0" err="1">
                <a:solidFill>
                  <a:srgbClr val="FFFFFF"/>
                </a:solidFill>
                <a:latin typeface="Georgia Pro"/>
              </a:rPr>
              <a:t>klasesbiedru</a:t>
            </a:r>
            <a:r>
              <a:rPr lang="en-US" sz="2800" b="1" dirty="0">
                <a:solidFill>
                  <a:srgbClr val="FFFFFF"/>
                </a:solidFill>
                <a:latin typeface="Georgia Pro"/>
              </a:rPr>
              <a:t>, </a:t>
            </a:r>
            <a:r>
              <a:rPr lang="en-US" sz="2800" b="1" dirty="0" err="1">
                <a:solidFill>
                  <a:srgbClr val="FFFFFF"/>
                </a:solidFill>
                <a:latin typeface="Georgia Pro"/>
              </a:rPr>
              <a:t>Daņilu</a:t>
            </a:r>
            <a:r>
              <a:rPr lang="en-US" sz="2800" b="1" dirty="0">
                <a:solidFill>
                  <a:srgbClr val="FFFFFF"/>
                </a:solidFill>
                <a:latin typeface="Georgia Pro"/>
              </a:rPr>
              <a:t>.</a:t>
            </a:r>
            <a:endParaRPr lang="en-US" sz="2800" b="1">
              <a:solidFill>
                <a:srgbClr val="FFFFFF"/>
              </a:solidFill>
              <a:latin typeface="Georgia Pro"/>
            </a:endParaRPr>
          </a:p>
        </p:txBody>
      </p:sp>
      <p:sp>
        <p:nvSpPr>
          <p:cNvPr id="3" name="Content Placeholder 2">
            <a:extLst>
              <a:ext uri="{FF2B5EF4-FFF2-40B4-BE49-F238E27FC236}">
                <a16:creationId xmlns:a16="http://schemas.microsoft.com/office/drawing/2014/main" id="{441128D0-FDB9-90E2-BF24-4C54CD81D0D5}"/>
              </a:ext>
            </a:extLst>
          </p:cNvPr>
          <p:cNvSpPr>
            <a:spLocks noGrp="1"/>
          </p:cNvSpPr>
          <p:nvPr>
            <p:ph idx="1"/>
          </p:nvPr>
        </p:nvSpPr>
        <p:spPr>
          <a:xfrm>
            <a:off x="4413520" y="573653"/>
            <a:ext cx="3701478" cy="5722216"/>
          </a:xfrm>
        </p:spPr>
        <p:txBody>
          <a:bodyPr vert="horz" lIns="91440" tIns="45720" rIns="91440" bIns="45720" rtlCol="0" anchor="ctr">
            <a:normAutofit fontScale="92500" lnSpcReduction="10000"/>
          </a:bodyPr>
          <a:lstStyle/>
          <a:p>
            <a:pPr algn="just">
              <a:buNone/>
            </a:pPr>
            <a:r>
              <a:rPr lang="lv-LV" sz="2000" b="1" dirty="0">
                <a:solidFill>
                  <a:srgbClr val="0070C0"/>
                </a:solidFill>
                <a:latin typeface="Georgia Pro"/>
                <a:ea typeface="+mn-lt"/>
                <a:cs typeface="+mn-lt"/>
              </a:rPr>
              <a:t>1</a:t>
            </a:r>
            <a:r>
              <a:rPr lang="lv-LV" sz="1800" b="1" dirty="0">
                <a:solidFill>
                  <a:srgbClr val="0070C0"/>
                </a:solidFill>
                <a:latin typeface="Georgia Pro"/>
                <a:ea typeface="+mn-lt"/>
                <a:cs typeface="+mn-lt"/>
              </a:rPr>
              <a:t>)Kas Tev šobrīd dzīvojot Latvijā, šajā zemē patīk visvairāk ?</a:t>
            </a:r>
            <a:endParaRPr lang="lv-LV" sz="1800" b="1" dirty="0">
              <a:solidFill>
                <a:srgbClr val="0070C0"/>
              </a:solidFill>
              <a:latin typeface="Georgia Pro"/>
            </a:endParaRPr>
          </a:p>
          <a:p>
            <a:pPr algn="just">
              <a:buNone/>
            </a:pPr>
            <a:r>
              <a:rPr lang="lv-LV" sz="1800" dirty="0">
                <a:solidFill>
                  <a:srgbClr val="0070C0"/>
                </a:solidFill>
                <a:latin typeface="Georgia Pro"/>
                <a:ea typeface="+mn-lt"/>
                <a:cs typeface="+mn-lt"/>
              </a:rPr>
              <a:t>-Man ļoti patīk daba, Vecrīgas centrs.</a:t>
            </a:r>
            <a:endParaRPr lang="lv-LV" sz="1800" dirty="0">
              <a:solidFill>
                <a:srgbClr val="0070C0"/>
              </a:solidFill>
              <a:latin typeface="Georgia Pro"/>
            </a:endParaRPr>
          </a:p>
          <a:p>
            <a:pPr algn="just">
              <a:buNone/>
            </a:pPr>
            <a:r>
              <a:rPr lang="lv-LV" sz="1800" b="1" dirty="0">
                <a:solidFill>
                  <a:srgbClr val="0070C0"/>
                </a:solidFill>
                <a:latin typeface="Georgia Pro"/>
                <a:ea typeface="+mn-lt"/>
                <a:cs typeface="+mn-lt"/>
              </a:rPr>
              <a:t>2)Kādas emocijas Tev izraisa karadarbība Tavā valstī ?</a:t>
            </a:r>
            <a:endParaRPr lang="lv-LV" sz="1800" b="1" dirty="0">
              <a:solidFill>
                <a:srgbClr val="0070C0"/>
              </a:solidFill>
              <a:latin typeface="Georgia Pro"/>
            </a:endParaRPr>
          </a:p>
          <a:p>
            <a:pPr algn="just">
              <a:buNone/>
            </a:pPr>
            <a:r>
              <a:rPr lang="lv-LV" sz="1800" dirty="0">
                <a:solidFill>
                  <a:srgbClr val="0070C0"/>
                </a:solidFill>
                <a:latin typeface="Georgia Pro"/>
                <a:ea typeface="+mn-lt"/>
                <a:cs typeface="+mn-lt"/>
              </a:rPr>
              <a:t>-Sākumā nesapratu, ka tiešam sācies karš, tad dzirdējām sprādzienus un lidmašīnas lidojam, un tas bija baisi.</a:t>
            </a:r>
            <a:endParaRPr lang="lv-LV" sz="1800" dirty="0">
              <a:solidFill>
                <a:srgbClr val="0070C0"/>
              </a:solidFill>
              <a:latin typeface="Georgia Pro"/>
            </a:endParaRPr>
          </a:p>
          <a:p>
            <a:pPr algn="just">
              <a:buNone/>
            </a:pPr>
            <a:r>
              <a:rPr lang="lv-LV" sz="1800" b="1" dirty="0">
                <a:solidFill>
                  <a:srgbClr val="DECE23"/>
                </a:solidFill>
                <a:latin typeface="Georgia Pro"/>
                <a:ea typeface="+mn-lt"/>
                <a:cs typeface="+mn-lt"/>
              </a:rPr>
              <a:t>3)Kas pieņēma lēmumu braukt uz tieši uz Latviju?</a:t>
            </a:r>
            <a:endParaRPr lang="lv-LV" sz="1800" b="1" dirty="0">
              <a:solidFill>
                <a:srgbClr val="DECE23"/>
              </a:solidFill>
              <a:latin typeface="Georgia Pro"/>
            </a:endParaRPr>
          </a:p>
          <a:p>
            <a:pPr algn="just">
              <a:buNone/>
            </a:pPr>
            <a:r>
              <a:rPr lang="lv-LV" sz="1800" dirty="0">
                <a:solidFill>
                  <a:srgbClr val="DECE23"/>
                </a:solidFill>
                <a:latin typeface="Georgia Pro"/>
                <a:ea typeface="+mn-lt"/>
                <a:cs typeface="+mn-lt"/>
              </a:rPr>
              <a:t>-Mana mamma nolēma braukt uz Latviju. Jo </a:t>
            </a:r>
            <a:r>
              <a:rPr lang="lv-LV" sz="1800" dirty="0" err="1">
                <a:solidFill>
                  <a:srgbClr val="DECE23"/>
                </a:solidFill>
                <a:latin typeface="Georgia Pro"/>
                <a:ea typeface="+mn-lt"/>
                <a:cs typeface="+mn-lt"/>
              </a:rPr>
              <a:t>Facebook</a:t>
            </a:r>
            <a:r>
              <a:rPr lang="lv-LV" sz="1800" dirty="0">
                <a:solidFill>
                  <a:srgbClr val="DECE23"/>
                </a:solidFill>
                <a:latin typeface="Georgia Pro"/>
                <a:ea typeface="+mn-lt"/>
                <a:cs typeface="+mn-lt"/>
              </a:rPr>
              <a:t> viņa atrada, ka var pieņemt ukraiņus. Tā nu devāmies uz Latviju.</a:t>
            </a:r>
            <a:endParaRPr lang="lv-LV" sz="1800" dirty="0">
              <a:solidFill>
                <a:srgbClr val="DECE23"/>
              </a:solidFill>
              <a:latin typeface="Georgia Pro"/>
            </a:endParaRPr>
          </a:p>
          <a:p>
            <a:pPr algn="just">
              <a:buNone/>
            </a:pPr>
            <a:r>
              <a:rPr lang="lv-LV" sz="1800" b="1" dirty="0">
                <a:solidFill>
                  <a:srgbClr val="DECE23"/>
                </a:solidFill>
                <a:latin typeface="Georgia Pro"/>
                <a:ea typeface="+mn-lt"/>
                <a:cs typeface="+mn-lt"/>
              </a:rPr>
              <a:t>4)Vai tev patīk iet latviešu skolā?</a:t>
            </a:r>
            <a:endParaRPr lang="lv-LV" sz="1800" b="1" dirty="0">
              <a:solidFill>
                <a:srgbClr val="DECE23"/>
              </a:solidFill>
              <a:latin typeface="Georgia Pro"/>
            </a:endParaRPr>
          </a:p>
          <a:p>
            <a:pPr algn="just">
              <a:buNone/>
            </a:pPr>
            <a:r>
              <a:rPr lang="lv-LV" sz="1800" dirty="0">
                <a:solidFill>
                  <a:srgbClr val="DECE23"/>
                </a:solidFill>
                <a:latin typeface="Georgia Pro"/>
                <a:ea typeface="+mn-lt"/>
                <a:cs typeface="+mn-lt"/>
              </a:rPr>
              <a:t>-Man ļoti nepatīk iet latviešu skolā, jo es neko nesaprotu.</a:t>
            </a:r>
            <a:endParaRPr lang="lv-LV" sz="1800" dirty="0">
              <a:solidFill>
                <a:srgbClr val="DECE23"/>
              </a:solidFill>
              <a:latin typeface="Georgia Pro"/>
            </a:endParaRPr>
          </a:p>
        </p:txBody>
      </p:sp>
      <p:sp>
        <p:nvSpPr>
          <p:cNvPr id="6" name="TextBox 5">
            <a:extLst>
              <a:ext uri="{FF2B5EF4-FFF2-40B4-BE49-F238E27FC236}">
                <a16:creationId xmlns:a16="http://schemas.microsoft.com/office/drawing/2014/main" id="{242EB89E-4B20-B381-691A-F22227940B0A}"/>
              </a:ext>
            </a:extLst>
          </p:cNvPr>
          <p:cNvSpPr txBox="1"/>
          <p:nvPr/>
        </p:nvSpPr>
        <p:spPr>
          <a:xfrm>
            <a:off x="8461987" y="571236"/>
            <a:ext cx="3263435" cy="6211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182880" algn="just">
              <a:lnSpc>
                <a:spcPct val="90000"/>
              </a:lnSpc>
              <a:spcBef>
                <a:spcPts val="1400"/>
              </a:spcBef>
            </a:pPr>
            <a:r>
              <a:rPr lang="lv-LV" sz="1700" b="1" dirty="0">
                <a:solidFill>
                  <a:srgbClr val="0070C0"/>
                </a:solidFill>
                <a:latin typeface="Georgia Pro"/>
              </a:rPr>
              <a:t>5)Vai Jums ir iespēja arī no Latvijas kaut kā atbalstīt savu zemi - Ukrainu?</a:t>
            </a:r>
          </a:p>
          <a:p>
            <a:pPr marL="228600" indent="-182880" algn="just">
              <a:lnSpc>
                <a:spcPct val="90000"/>
              </a:lnSpc>
              <a:spcBef>
                <a:spcPts val="1400"/>
              </a:spcBef>
            </a:pPr>
            <a:r>
              <a:rPr lang="lv-LV" sz="1700" dirty="0">
                <a:solidFill>
                  <a:srgbClr val="0070C0"/>
                </a:solidFill>
                <a:latin typeface="Georgia Pro"/>
              </a:rPr>
              <a:t>-Jā, ir iespējas un mēs ar vecākiem ziedojam Ukrainas spēku bruņojumam.</a:t>
            </a:r>
          </a:p>
          <a:p>
            <a:pPr marL="228600" indent="-182880" algn="just">
              <a:lnSpc>
                <a:spcPct val="90000"/>
              </a:lnSpc>
              <a:spcBef>
                <a:spcPts val="1400"/>
              </a:spcBef>
            </a:pPr>
            <a:r>
              <a:rPr lang="lv-LV" sz="1700" b="1" dirty="0">
                <a:solidFill>
                  <a:srgbClr val="0070C0"/>
                </a:solidFill>
                <a:latin typeface="Georgia Pro"/>
              </a:rPr>
              <a:t>6)Kā tu pavadi savu brīvo laiku Latvijā ?</a:t>
            </a:r>
          </a:p>
          <a:p>
            <a:pPr marL="228600" indent="-182880" algn="just">
              <a:lnSpc>
                <a:spcPct val="90000"/>
              </a:lnSpc>
              <a:spcBef>
                <a:spcPts val="1400"/>
              </a:spcBef>
            </a:pPr>
            <a:r>
              <a:rPr lang="lv-LV" sz="1700" dirty="0">
                <a:solidFill>
                  <a:srgbClr val="0070C0"/>
                </a:solidFill>
                <a:latin typeface="Georgia Pro"/>
              </a:rPr>
              <a:t>-Brīvajā laikā spēlēju</a:t>
            </a:r>
            <a:r>
              <a:rPr lang="lv-LV" sz="1700" dirty="0">
                <a:solidFill>
                  <a:srgbClr val="DECE23"/>
                </a:solidFill>
                <a:latin typeface="Georgia Pro"/>
              </a:rPr>
              <a:t> basketbolu ar </a:t>
            </a:r>
            <a:r>
              <a:rPr lang="lv-LV" sz="1700" dirty="0" err="1">
                <a:solidFill>
                  <a:srgbClr val="DECE23"/>
                </a:solidFill>
                <a:latin typeface="Georgia Pro"/>
              </a:rPr>
              <a:t>klasesbiedriem</a:t>
            </a:r>
            <a:r>
              <a:rPr lang="lv-LV" sz="1700" dirty="0">
                <a:solidFill>
                  <a:srgbClr val="DECE23"/>
                </a:solidFill>
                <a:latin typeface="Georgia Pro"/>
              </a:rPr>
              <a:t> vai arī spēlējam kopā spēles internetā.</a:t>
            </a:r>
          </a:p>
          <a:p>
            <a:pPr marL="228600" indent="-182880" algn="just">
              <a:lnSpc>
                <a:spcPct val="90000"/>
              </a:lnSpc>
              <a:spcBef>
                <a:spcPts val="1400"/>
              </a:spcBef>
            </a:pPr>
            <a:r>
              <a:rPr lang="lv-LV" sz="1700" b="1" dirty="0">
                <a:solidFill>
                  <a:srgbClr val="DECE23"/>
                </a:solidFill>
                <a:latin typeface="Georgia Pro"/>
              </a:rPr>
              <a:t>7)Kas ir galvenās, visbūtiskākās atšķirības star Latviju un Ukrainu?</a:t>
            </a:r>
          </a:p>
          <a:p>
            <a:pPr marL="45720" algn="just">
              <a:lnSpc>
                <a:spcPct val="90000"/>
              </a:lnSpc>
              <a:spcBef>
                <a:spcPts val="1400"/>
              </a:spcBef>
            </a:pPr>
            <a:r>
              <a:rPr lang="lv-LV" sz="1700" dirty="0">
                <a:solidFill>
                  <a:srgbClr val="DECE23"/>
                </a:solidFill>
                <a:latin typeface="Georgia Pro"/>
              </a:rPr>
              <a:t>-Teikšu, ka Ukraina un Latvija īpaši neatšķiras. Izņemot to, ka Latvijā ir mitrs un ne pārāk silts klimats, savukārt Ukrainā ir sausāks un siltāks.</a:t>
            </a:r>
          </a:p>
          <a:p>
            <a:pPr algn="l"/>
            <a:endParaRPr lang="en-US" dirty="0"/>
          </a:p>
        </p:txBody>
      </p:sp>
      <p:pic>
        <p:nvPicPr>
          <p:cNvPr id="10" name="Picture 9" descr="Buy Ukraine Flags | Ukrainian Flags for sale at Flag and Bunting Store">
            <a:extLst>
              <a:ext uri="{FF2B5EF4-FFF2-40B4-BE49-F238E27FC236}">
                <a16:creationId xmlns:a16="http://schemas.microsoft.com/office/drawing/2014/main" id="{4FE20248-A915-E6B8-8A47-4A2445FFC6A8}"/>
              </a:ext>
            </a:extLst>
          </p:cNvPr>
          <p:cNvPicPr>
            <a:picLocks noChangeAspect="1"/>
          </p:cNvPicPr>
          <p:nvPr/>
        </p:nvPicPr>
        <p:blipFill rotWithShape="1">
          <a:blip r:embed="rId2"/>
          <a:srcRect l="47094" r="-149" b="248"/>
          <a:stretch/>
        </p:blipFill>
        <p:spPr>
          <a:xfrm>
            <a:off x="5292" y="-3174"/>
            <a:ext cx="4164879" cy="6864361"/>
          </a:xfrm>
          <a:prstGeom prst="rect">
            <a:avLst/>
          </a:prstGeom>
        </p:spPr>
      </p:pic>
      <p:sp>
        <p:nvSpPr>
          <p:cNvPr id="13" name="TextBox 12">
            <a:extLst>
              <a:ext uri="{FF2B5EF4-FFF2-40B4-BE49-F238E27FC236}">
                <a16:creationId xmlns:a16="http://schemas.microsoft.com/office/drawing/2014/main" id="{A4CBF76D-0D69-C535-8E76-05EEBE21C891}"/>
              </a:ext>
            </a:extLst>
          </p:cNvPr>
          <p:cNvSpPr txBox="1"/>
          <p:nvPr/>
        </p:nvSpPr>
        <p:spPr>
          <a:xfrm>
            <a:off x="431136" y="2454691"/>
            <a:ext cx="3298818"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err="1">
                <a:solidFill>
                  <a:srgbClr val="DECE23"/>
                </a:solidFill>
                <a:latin typeface="Georgia Pro"/>
              </a:rPr>
              <a:t>Aptauja</a:t>
            </a:r>
            <a:r>
              <a:rPr lang="en-US" sz="3200" b="1" dirty="0">
                <a:solidFill>
                  <a:srgbClr val="DECE23"/>
                </a:solidFill>
                <a:latin typeface="Georgia Pro"/>
              </a:rPr>
              <a:t> </a:t>
            </a:r>
            <a:r>
              <a:rPr lang="en-US" sz="3200" b="1" dirty="0" err="1">
                <a:solidFill>
                  <a:srgbClr val="DECE23"/>
                </a:solidFill>
                <a:latin typeface="Georgia Pro"/>
              </a:rPr>
              <a:t>ar</a:t>
            </a:r>
            <a:r>
              <a:rPr lang="en-US" sz="3200" b="1" dirty="0">
                <a:solidFill>
                  <a:srgbClr val="DECE23"/>
                </a:solidFill>
                <a:latin typeface="Georgia Pro"/>
              </a:rPr>
              <a:t> </a:t>
            </a:r>
            <a:r>
              <a:rPr lang="en-US" sz="3200" b="1" dirty="0" err="1">
                <a:solidFill>
                  <a:srgbClr val="DECE23"/>
                </a:solidFill>
                <a:latin typeface="Georgia Pro"/>
              </a:rPr>
              <a:t>Ukraiņu</a:t>
            </a:r>
            <a:r>
              <a:rPr lang="en-US" sz="3200" b="1" dirty="0">
                <a:solidFill>
                  <a:srgbClr val="0070C0"/>
                </a:solidFill>
                <a:latin typeface="Georgia Pro"/>
              </a:rPr>
              <a:t> </a:t>
            </a:r>
            <a:r>
              <a:rPr lang="en-US" sz="3200" b="1" dirty="0" err="1">
                <a:solidFill>
                  <a:srgbClr val="0070C0"/>
                </a:solidFill>
                <a:latin typeface="Georgia Pro"/>
              </a:rPr>
              <a:t>klasesbiedru</a:t>
            </a:r>
            <a:r>
              <a:rPr lang="en-US" sz="3200" b="1" dirty="0">
                <a:solidFill>
                  <a:srgbClr val="0070C0"/>
                </a:solidFill>
                <a:latin typeface="Georgia Pro"/>
              </a:rPr>
              <a:t>, Da</a:t>
            </a:r>
            <a:r>
              <a:rPr lang="lv-LV" sz="3200" b="1" dirty="0" err="1">
                <a:solidFill>
                  <a:srgbClr val="0070C0"/>
                </a:solidFill>
                <a:latin typeface="Georgia Pro"/>
              </a:rPr>
              <a:t>nyil</a:t>
            </a:r>
            <a:r>
              <a:rPr lang="en-US" sz="3200" b="1" dirty="0">
                <a:solidFill>
                  <a:srgbClr val="0070C0"/>
                </a:solidFill>
                <a:latin typeface="Georgia Pro"/>
              </a:rPr>
              <a:t>.</a:t>
            </a:r>
          </a:p>
        </p:txBody>
      </p:sp>
    </p:spTree>
    <p:extLst>
      <p:ext uri="{BB962C8B-B14F-4D97-AF65-F5344CB8AC3E}">
        <p14:creationId xmlns:p14="http://schemas.microsoft.com/office/powerpoint/2010/main" val="1234809785"/>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45" name="Rectangle 144">
            <a:extLst>
              <a:ext uri="{FF2B5EF4-FFF2-40B4-BE49-F238E27FC236}">
                <a16:creationId xmlns:a16="http://schemas.microsoft.com/office/drawing/2014/main" id="{150F989D-43B9-409C-AB67-55F360424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46" name="Rectangle 145">
            <a:extLst>
              <a:ext uri="{FF2B5EF4-FFF2-40B4-BE49-F238E27FC236}">
                <a16:creationId xmlns:a16="http://schemas.microsoft.com/office/drawing/2014/main" id="{639A9761-A50B-4155-B93E-2AF3806C19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128" name="CustomShape 1"/>
          <p:cNvSpPr/>
          <p:nvPr/>
        </p:nvSpPr>
        <p:spPr>
          <a:xfrm>
            <a:off x="1143000" y="609600"/>
            <a:ext cx="6693061" cy="1356360"/>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ctr">
            <a:normAutofit fontScale="92500"/>
          </a:bodyPr>
          <a:lstStyle/>
          <a:p>
            <a:pPr>
              <a:lnSpc>
                <a:spcPct val="90000"/>
              </a:lnSpc>
              <a:spcBef>
                <a:spcPct val="0"/>
              </a:spcBef>
              <a:spcAft>
                <a:spcPts val="600"/>
              </a:spcAft>
            </a:pPr>
            <a:r>
              <a:rPr lang="en-US" sz="4400" b="1" strike="noStrike" cap="all" spc="92" dirty="0">
                <a:solidFill>
                  <a:schemeClr val="bg1"/>
                </a:solidFill>
                <a:latin typeface="Georgia Pro"/>
                <a:ea typeface="+mj-ea"/>
                <a:cs typeface="+mj-cs"/>
              </a:rPr>
              <a:t>No </a:t>
            </a:r>
            <a:r>
              <a:rPr lang="en-US" sz="4400" b="1" strike="noStrike" cap="all" spc="92" dirty="0" err="1">
                <a:solidFill>
                  <a:schemeClr val="bg1"/>
                </a:solidFill>
                <a:latin typeface="Georgia Pro"/>
                <a:ea typeface="+mj-ea"/>
                <a:cs typeface="+mj-cs"/>
              </a:rPr>
              <a:t>kā</a:t>
            </a:r>
            <a:r>
              <a:rPr lang="en-US" sz="4400" b="1" strike="noStrike" cap="all" spc="92" dirty="0">
                <a:solidFill>
                  <a:schemeClr val="bg1"/>
                </a:solidFill>
                <a:latin typeface="Georgia Pro"/>
                <a:ea typeface="+mj-ea"/>
                <a:cs typeface="+mj-cs"/>
              </a:rPr>
              <a:t> tika </a:t>
            </a:r>
            <a:r>
              <a:rPr lang="en-US" sz="4400" b="1" strike="noStrike" cap="all" spc="92" dirty="0" err="1">
                <a:solidFill>
                  <a:schemeClr val="bg1"/>
                </a:solidFill>
                <a:latin typeface="Georgia Pro"/>
                <a:ea typeface="+mj-ea"/>
                <a:cs typeface="+mj-cs"/>
              </a:rPr>
              <a:t>taisītas</a:t>
            </a:r>
            <a:r>
              <a:rPr lang="en-US" sz="4400" b="1" strike="noStrike" cap="all" spc="92" dirty="0">
                <a:solidFill>
                  <a:schemeClr val="bg1"/>
                </a:solidFill>
                <a:latin typeface="Georgia Pro"/>
                <a:ea typeface="+mj-ea"/>
                <a:cs typeface="+mj-cs"/>
              </a:rPr>
              <a:t> </a:t>
            </a:r>
            <a:r>
              <a:rPr lang="en-US" sz="4400" b="1" strike="noStrike" cap="all" spc="92" dirty="0" err="1">
                <a:solidFill>
                  <a:schemeClr val="bg1"/>
                </a:solidFill>
                <a:latin typeface="Georgia Pro"/>
                <a:ea typeface="+mj-ea"/>
                <a:cs typeface="+mj-cs"/>
              </a:rPr>
              <a:t>barikādes</a:t>
            </a:r>
            <a:r>
              <a:rPr lang="en-US" sz="4400" b="1" strike="noStrike" cap="all" spc="92" dirty="0">
                <a:solidFill>
                  <a:schemeClr val="bg1"/>
                </a:solidFill>
                <a:latin typeface="Georgia Pro"/>
                <a:ea typeface="+mj-ea"/>
                <a:cs typeface="+mj-cs"/>
              </a:rPr>
              <a:t>?</a:t>
            </a:r>
            <a:endParaRPr lang="en-US" sz="4400" b="1" strike="noStrike" spc="-1" dirty="0">
              <a:solidFill>
                <a:schemeClr val="bg1"/>
              </a:solidFill>
              <a:latin typeface="Georgia Pro"/>
              <a:ea typeface="+mj-ea"/>
              <a:cs typeface="+mj-cs"/>
            </a:endParaRPr>
          </a:p>
        </p:txBody>
      </p:sp>
      <p:sp>
        <p:nvSpPr>
          <p:cNvPr id="129" name="CustomShape 2"/>
          <p:cNvSpPr/>
          <p:nvPr/>
        </p:nvSpPr>
        <p:spPr>
          <a:xfrm>
            <a:off x="1030574" y="2057400"/>
            <a:ext cx="6693061" cy="4343400"/>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t">
            <a:noAutofit/>
          </a:bodyPr>
          <a:lstStyle/>
          <a:p>
            <a:pPr marL="91440" indent="-182880" algn="just">
              <a:lnSpc>
                <a:spcPct val="90000"/>
              </a:lnSpc>
              <a:spcBef>
                <a:spcPts val="1199"/>
              </a:spcBef>
              <a:spcAft>
                <a:spcPts val="201"/>
              </a:spcAft>
              <a:buClr>
                <a:schemeClr val="accent1"/>
              </a:buClr>
              <a:buSzPct val="80000"/>
              <a:buFont typeface="Corbel" pitchFamily="34" charset="0"/>
              <a:buChar char="•"/>
            </a:pPr>
            <a:r>
              <a:rPr lang="lv-LV" sz="2200" b="1" strike="noStrike" spc="-1" dirty="0">
                <a:solidFill>
                  <a:schemeClr val="bg1"/>
                </a:solidFill>
                <a:latin typeface="Georgia Pro"/>
              </a:rPr>
              <a:t>Automobiļi un kravas automašīnas </a:t>
            </a:r>
            <a:r>
              <a:rPr lang="lv-LV" sz="2200" b="0" strike="noStrike" spc="-1" dirty="0">
                <a:solidFill>
                  <a:schemeClr val="bg1"/>
                </a:solidFill>
                <a:latin typeface="Georgia Pro"/>
              </a:rPr>
              <a:t>bija vieni no bieži izmantotajiem līdzekļiem, lai bloķētu ceļus. Automobiļi tika novietoti rindās, lai radītu šķēršļus un traucētu ceļu satiksmi.</a:t>
            </a:r>
            <a:endParaRPr lang="lv-LV" sz="2200" dirty="0">
              <a:solidFill>
                <a:schemeClr val="bg1"/>
              </a:solidFill>
            </a:endParaRPr>
          </a:p>
          <a:p>
            <a:pPr marL="91440" indent="-182880" algn="just">
              <a:lnSpc>
                <a:spcPct val="90000"/>
              </a:lnSpc>
              <a:spcBef>
                <a:spcPts val="1199"/>
              </a:spcBef>
              <a:spcAft>
                <a:spcPts val="201"/>
              </a:spcAft>
              <a:buClr>
                <a:schemeClr val="accent1"/>
              </a:buClr>
              <a:buSzPct val="80000"/>
              <a:buFont typeface="Corbel" pitchFamily="34" charset="0"/>
              <a:buChar char="•"/>
            </a:pPr>
            <a:r>
              <a:rPr lang="lv-LV" sz="2200" b="1" strike="noStrike" spc="-1" dirty="0">
                <a:solidFill>
                  <a:schemeClr val="bg1"/>
                </a:solidFill>
                <a:latin typeface="Georgia Pro"/>
              </a:rPr>
              <a:t>Dzelzsbetona bloki</a:t>
            </a:r>
            <a:r>
              <a:rPr lang="lv-LV" sz="2200" b="0" strike="noStrike" spc="-1" dirty="0">
                <a:solidFill>
                  <a:schemeClr val="bg1"/>
                </a:solidFill>
                <a:latin typeface="Georgia Pro"/>
              </a:rPr>
              <a:t> vai barjeras tika izmantotas, lai veidotu stabilus šķēršļus un aizsargātu noteiktas teritorijas.</a:t>
            </a:r>
          </a:p>
          <a:p>
            <a:pPr marL="91440" indent="-182880" algn="just">
              <a:lnSpc>
                <a:spcPct val="90000"/>
              </a:lnSpc>
              <a:spcBef>
                <a:spcPts val="1199"/>
              </a:spcBef>
              <a:spcAft>
                <a:spcPts val="201"/>
              </a:spcAft>
              <a:buClr>
                <a:schemeClr val="accent1"/>
              </a:buClr>
              <a:buSzPct val="80000"/>
              <a:buFont typeface="Corbel" pitchFamily="34" charset="0"/>
              <a:buChar char="•"/>
            </a:pPr>
            <a:r>
              <a:rPr lang="lv-LV" sz="2200" b="1" strike="noStrike" spc="-1" dirty="0">
                <a:solidFill>
                  <a:schemeClr val="bg1"/>
                </a:solidFill>
                <a:latin typeface="Georgia Pro"/>
              </a:rPr>
              <a:t>Koka kaudzes. </a:t>
            </a:r>
            <a:r>
              <a:rPr lang="lv-LV" sz="2200" b="0" strike="noStrike" spc="-1" dirty="0">
                <a:solidFill>
                  <a:schemeClr val="bg1"/>
                </a:solidFill>
                <a:latin typeface="Georgia Pro"/>
              </a:rPr>
              <a:t>Šīs koka barikādes varēja būt gan vienkārši koka </a:t>
            </a:r>
            <a:r>
              <a:rPr lang="lv-LV" sz="2200" b="0" strike="noStrike" spc="-1" dirty="0" err="1">
                <a:solidFill>
                  <a:schemeClr val="bg1"/>
                </a:solidFill>
                <a:latin typeface="Georgia Pro"/>
              </a:rPr>
              <a:t>koka</a:t>
            </a:r>
            <a:r>
              <a:rPr lang="lv-LV" sz="2200" b="0" strike="noStrike" spc="-1" dirty="0">
                <a:solidFill>
                  <a:schemeClr val="bg1"/>
                </a:solidFill>
                <a:latin typeface="Georgia Pro"/>
              </a:rPr>
              <a:t> kaudzes, gan sarežģītākas konstrukcijas.</a:t>
            </a:r>
          </a:p>
          <a:p>
            <a:pPr marL="91440" indent="-182880" algn="just">
              <a:lnSpc>
                <a:spcPct val="90000"/>
              </a:lnSpc>
              <a:spcBef>
                <a:spcPts val="1199"/>
              </a:spcBef>
              <a:spcAft>
                <a:spcPts val="201"/>
              </a:spcAft>
              <a:buClr>
                <a:schemeClr val="accent1"/>
              </a:buClr>
              <a:buSzPct val="80000"/>
              <a:buFont typeface="Corbel" pitchFamily="34" charset="0"/>
              <a:buChar char="•"/>
            </a:pPr>
            <a:r>
              <a:rPr lang="lv-LV" sz="2200" b="1" strike="noStrike" spc="-1" dirty="0">
                <a:solidFill>
                  <a:schemeClr val="bg1"/>
                </a:solidFill>
                <a:latin typeface="Georgia Pro"/>
              </a:rPr>
              <a:t>Citi pieejamie materiāli, </a:t>
            </a:r>
            <a:r>
              <a:rPr lang="lv-LV" sz="2200" b="0" strike="noStrike" spc="-1" dirty="0">
                <a:solidFill>
                  <a:schemeClr val="bg1"/>
                </a:solidFill>
                <a:latin typeface="Georgia Pro"/>
              </a:rPr>
              <a:t>piemēram, metāla priekšmeti, šķembas, gruveši un </a:t>
            </a:r>
            <a:r>
              <a:rPr lang="lv-LV" sz="2200" spc="-1" dirty="0">
                <a:solidFill>
                  <a:schemeClr val="bg1"/>
                </a:solidFill>
                <a:latin typeface="Georgia Pro"/>
              </a:rPr>
              <a:t>citi</a:t>
            </a:r>
            <a:r>
              <a:rPr lang="lv-LV" sz="2200" b="0" strike="noStrike" spc="-1" dirty="0">
                <a:solidFill>
                  <a:schemeClr val="bg1"/>
                </a:solidFill>
                <a:latin typeface="Georgia Pro"/>
              </a:rPr>
              <a:t> objekti.</a:t>
            </a:r>
          </a:p>
          <a:p>
            <a:pPr indent="-182880">
              <a:lnSpc>
                <a:spcPct val="90000"/>
              </a:lnSpc>
              <a:spcBef>
                <a:spcPts val="1199"/>
              </a:spcBef>
              <a:spcAft>
                <a:spcPts val="201"/>
              </a:spcAft>
              <a:buClr>
                <a:schemeClr val="accent1"/>
              </a:buClr>
              <a:buSzPct val="80000"/>
              <a:buFont typeface="Corbel" pitchFamily="34" charset="0"/>
              <a:buChar char="•"/>
            </a:pPr>
            <a:endParaRPr lang="en-US" sz="2200" b="0" strike="noStrike" spc="-1" dirty="0">
              <a:solidFill>
                <a:schemeClr val="bg1"/>
              </a:solidFill>
            </a:endParaRPr>
          </a:p>
        </p:txBody>
      </p:sp>
      <p:pic>
        <p:nvPicPr>
          <p:cNvPr id="130" name="Picture 2" descr="1991. gada barikādēm – 30! – Latvijas Fotogrāfijas muzejs"/>
          <p:cNvPicPr/>
          <p:nvPr/>
        </p:nvPicPr>
        <p:blipFill rotWithShape="1">
          <a:blip r:embed="rId2"/>
          <a:srcRect l="28683" r="33864" b="-1"/>
          <a:stretch/>
        </p:blipFill>
        <p:spPr>
          <a:xfrm>
            <a:off x="8301386" y="243840"/>
            <a:ext cx="3646837" cy="6377939"/>
          </a:xfrm>
          <a:prstGeom prst="rect">
            <a:avLst/>
          </a:prstGeom>
          <a:ln>
            <a:noFill/>
          </a:ln>
          <a:effectLst>
            <a:outerShdw blurRad="190500" algn="tl" rotWithShape="0">
              <a:srgbClr val="000000">
                <a:alpha val="70000"/>
              </a:srgbClr>
            </a:outerShdw>
          </a:effectLst>
        </p:spPr>
      </p:pic>
      <p:sp>
        <p:nvSpPr>
          <p:cNvPr id="147" name="Rectangle 146">
            <a:extLst>
              <a:ext uri="{FF2B5EF4-FFF2-40B4-BE49-F238E27FC236}">
                <a16:creationId xmlns:a16="http://schemas.microsoft.com/office/drawing/2014/main" id="{80569F2C-74F8-4EFD-AC7B-85F92187AA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50" name="Rectangle 149">
            <a:extLst>
              <a:ext uri="{FF2B5EF4-FFF2-40B4-BE49-F238E27FC236}">
                <a16:creationId xmlns:a16="http://schemas.microsoft.com/office/drawing/2014/main" id="{150F989D-43B9-409C-AB67-55F360424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57" name="Rectangle 156">
            <a:extLst>
              <a:ext uri="{FF2B5EF4-FFF2-40B4-BE49-F238E27FC236}">
                <a16:creationId xmlns:a16="http://schemas.microsoft.com/office/drawing/2014/main" id="{639A9761-A50B-4155-B93E-2AF3806C19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131" name="CustomShape 1"/>
          <p:cNvSpPr/>
          <p:nvPr/>
        </p:nvSpPr>
        <p:spPr>
          <a:xfrm>
            <a:off x="1143000" y="609600"/>
            <a:ext cx="6693061" cy="1356360"/>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ctr">
            <a:normAutofit fontScale="85000" lnSpcReduction="10000"/>
          </a:bodyPr>
          <a:lstStyle/>
          <a:p>
            <a:pPr>
              <a:lnSpc>
                <a:spcPct val="90000"/>
              </a:lnSpc>
              <a:spcBef>
                <a:spcPct val="0"/>
              </a:spcBef>
              <a:spcAft>
                <a:spcPts val="600"/>
              </a:spcAft>
            </a:pPr>
            <a:r>
              <a:rPr lang="en-US" sz="4400" b="1" strike="noStrike" cap="all" spc="92" dirty="0" err="1">
                <a:solidFill>
                  <a:schemeClr val="bg1"/>
                </a:solidFill>
                <a:latin typeface="Georgia Pro"/>
                <a:ea typeface="+mj-ea"/>
                <a:cs typeface="+mj-cs"/>
              </a:rPr>
              <a:t>Vissvarīgākie</a:t>
            </a:r>
            <a:r>
              <a:rPr lang="en-US" sz="4400" b="1" strike="noStrike" cap="all" spc="92" dirty="0">
                <a:solidFill>
                  <a:schemeClr val="bg1"/>
                </a:solidFill>
                <a:latin typeface="Georgia Pro"/>
                <a:ea typeface="+mj-ea"/>
                <a:cs typeface="+mj-cs"/>
              </a:rPr>
              <a:t> </a:t>
            </a:r>
            <a:r>
              <a:rPr lang="en-US" sz="4400" b="1" strike="noStrike" cap="all" spc="92" dirty="0" err="1">
                <a:solidFill>
                  <a:schemeClr val="bg1"/>
                </a:solidFill>
                <a:latin typeface="Georgia Pro"/>
                <a:ea typeface="+mj-ea"/>
                <a:cs typeface="+mj-cs"/>
              </a:rPr>
              <a:t>cilvēki</a:t>
            </a:r>
            <a:r>
              <a:rPr lang="en-US" sz="4400" b="1" strike="noStrike" cap="all" spc="92" dirty="0">
                <a:solidFill>
                  <a:schemeClr val="bg1"/>
                </a:solidFill>
                <a:latin typeface="Georgia Pro"/>
                <a:ea typeface="+mj-ea"/>
                <a:cs typeface="+mj-cs"/>
              </a:rPr>
              <a:t> un to lomas.</a:t>
            </a:r>
            <a:endParaRPr lang="en-US" sz="4400" b="1" strike="noStrike" spc="-1" dirty="0">
              <a:solidFill>
                <a:schemeClr val="bg1"/>
              </a:solidFill>
              <a:latin typeface="Georgia Pro"/>
              <a:ea typeface="+mj-ea"/>
              <a:cs typeface="+mj-cs"/>
            </a:endParaRPr>
          </a:p>
        </p:txBody>
      </p:sp>
      <p:sp>
        <p:nvSpPr>
          <p:cNvPr id="132" name="CustomShape 2"/>
          <p:cNvSpPr/>
          <p:nvPr/>
        </p:nvSpPr>
        <p:spPr>
          <a:xfrm>
            <a:off x="701099" y="1957697"/>
            <a:ext cx="6693061" cy="4038600"/>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t">
            <a:noAutofit/>
          </a:bodyPr>
          <a:lstStyle/>
          <a:p>
            <a:pPr marL="91440" indent="-182880" algn="just">
              <a:lnSpc>
                <a:spcPct val="90000"/>
              </a:lnSpc>
              <a:spcBef>
                <a:spcPts val="1199"/>
              </a:spcBef>
              <a:spcAft>
                <a:spcPts val="201"/>
              </a:spcAft>
              <a:buClr>
                <a:schemeClr val="accent1"/>
              </a:buClr>
              <a:buSzPct val="80000"/>
              <a:buFont typeface="Corbel" pitchFamily="34" charset="0"/>
              <a:buChar char="•"/>
            </a:pPr>
            <a:r>
              <a:rPr lang="lv-LV" sz="2400" b="1" strike="noStrike" spc="-1" dirty="0">
                <a:solidFill>
                  <a:schemeClr val="bg1"/>
                </a:solidFill>
                <a:latin typeface="Georgia Pro"/>
              </a:rPr>
              <a:t>Dainis Īvāns</a:t>
            </a:r>
            <a:r>
              <a:rPr lang="lv-LV" sz="2400" b="0" strike="noStrike" spc="-1" dirty="0">
                <a:solidFill>
                  <a:schemeClr val="bg1"/>
                </a:solidFill>
                <a:latin typeface="Georgia Pro"/>
              </a:rPr>
              <a:t> bija galvenais organizators un viens no vadītājiem barikāžu izveidē Rīgā</a:t>
            </a:r>
            <a:r>
              <a:rPr lang="lv-LV" sz="2400" spc="-1" dirty="0">
                <a:solidFill>
                  <a:schemeClr val="bg1"/>
                </a:solidFill>
                <a:latin typeface="Georgia Pro"/>
              </a:rPr>
              <a:t>.</a:t>
            </a:r>
            <a:endParaRPr lang="lv-LV" sz="2400" b="0" strike="noStrike" spc="-1" dirty="0">
              <a:solidFill>
                <a:schemeClr val="bg1"/>
              </a:solidFill>
              <a:latin typeface="Georgia Pro"/>
            </a:endParaRPr>
          </a:p>
          <a:p>
            <a:pPr marL="91440" indent="-182880" algn="just">
              <a:lnSpc>
                <a:spcPct val="90000"/>
              </a:lnSpc>
              <a:spcBef>
                <a:spcPts val="1199"/>
              </a:spcBef>
              <a:spcAft>
                <a:spcPts val="201"/>
              </a:spcAft>
              <a:buClr>
                <a:schemeClr val="accent1"/>
              </a:buClr>
              <a:buSzPct val="80000"/>
              <a:buFont typeface="Corbel" pitchFamily="34" charset="0"/>
              <a:buChar char="•"/>
            </a:pPr>
            <a:r>
              <a:rPr lang="lv-LV" sz="2400" b="1" strike="noStrike" spc="-1" dirty="0">
                <a:solidFill>
                  <a:schemeClr val="bg1"/>
                </a:solidFill>
                <a:latin typeface="Georgia Pro"/>
              </a:rPr>
              <a:t>Kārlis Šadurskis </a:t>
            </a:r>
            <a:r>
              <a:rPr lang="lv-LV" sz="2400" b="0" strike="noStrike" spc="-1" dirty="0">
                <a:solidFill>
                  <a:schemeClr val="bg1"/>
                </a:solidFill>
                <a:latin typeface="Georgia Pro"/>
              </a:rPr>
              <a:t>bija aktīvs, piedaloties barikāžu izveidē un vadībā, sniedzot organizatorisku atbalstu.</a:t>
            </a:r>
          </a:p>
          <a:p>
            <a:pPr marL="91440" indent="-182880" algn="just">
              <a:lnSpc>
                <a:spcPct val="90000"/>
              </a:lnSpc>
              <a:spcBef>
                <a:spcPts val="1199"/>
              </a:spcBef>
              <a:spcAft>
                <a:spcPts val="201"/>
              </a:spcAft>
              <a:buClr>
                <a:schemeClr val="accent1"/>
              </a:buClr>
              <a:buSzPct val="80000"/>
              <a:buFont typeface="Corbel" pitchFamily="34" charset="0"/>
              <a:buChar char="•"/>
            </a:pPr>
            <a:r>
              <a:rPr lang="lv-LV" sz="2400" b="1" strike="noStrike" spc="-1" dirty="0">
                <a:solidFill>
                  <a:schemeClr val="bg1"/>
                </a:solidFill>
                <a:latin typeface="Georgia Pro"/>
              </a:rPr>
              <a:t>Latvijas valsts vadītāji:</a:t>
            </a:r>
            <a:r>
              <a:rPr lang="lv-LV" sz="2400" b="0" strike="noStrike" spc="-1" dirty="0">
                <a:solidFill>
                  <a:schemeClr val="bg1"/>
                </a:solidFill>
                <a:latin typeface="Georgia Pro"/>
              </a:rPr>
              <a:t> Anatolijs Gorbunovs, premjerministrs Ivars Godmanis un </a:t>
            </a:r>
            <a:r>
              <a:rPr lang="lv-LV" sz="2400" b="0" strike="noStrike" spc="-1" dirty="0" err="1">
                <a:solidFill>
                  <a:schemeClr val="bg1"/>
                </a:solidFill>
                <a:latin typeface="Georgia Pro"/>
              </a:rPr>
              <a:t>arlietu</a:t>
            </a:r>
            <a:r>
              <a:rPr lang="lv-LV" sz="2400" b="0" strike="noStrike" spc="-1" dirty="0">
                <a:solidFill>
                  <a:schemeClr val="bg1"/>
                </a:solidFill>
                <a:latin typeface="Georgia Pro"/>
              </a:rPr>
              <a:t> ministrs Jānis Jurkāns.</a:t>
            </a:r>
          </a:p>
          <a:p>
            <a:pPr marL="91440" indent="-182880" algn="just">
              <a:lnSpc>
                <a:spcPct val="90000"/>
              </a:lnSpc>
              <a:spcBef>
                <a:spcPts val="1199"/>
              </a:spcBef>
              <a:spcAft>
                <a:spcPts val="201"/>
              </a:spcAft>
              <a:buClr>
                <a:schemeClr val="accent1"/>
              </a:buClr>
              <a:buSzPct val="80000"/>
              <a:buFont typeface="Corbel" pitchFamily="34" charset="0"/>
              <a:buChar char="•"/>
            </a:pPr>
            <a:r>
              <a:rPr lang="lv-LV" sz="2400" b="1" strike="noStrike" spc="-1" dirty="0">
                <a:solidFill>
                  <a:schemeClr val="bg1"/>
                </a:solidFill>
                <a:latin typeface="Georgia Pro"/>
              </a:rPr>
              <a:t>Latvijas iedzīvotāji un brīvprātīgie:</a:t>
            </a:r>
            <a:r>
              <a:rPr lang="lv-LV" sz="2400" b="0" strike="noStrike" spc="-1" dirty="0">
                <a:solidFill>
                  <a:schemeClr val="bg1"/>
                </a:solidFill>
                <a:latin typeface="Georgia Pro"/>
              </a:rPr>
              <a:t> </a:t>
            </a:r>
            <a:r>
              <a:rPr lang="lv-LV" sz="2400" b="0" strike="noStrike" spc="-1" dirty="0" err="1">
                <a:solidFill>
                  <a:schemeClr val="bg1"/>
                </a:solidFill>
                <a:latin typeface="Georgia Pro"/>
              </a:rPr>
              <a:t>Visgalvenie</a:t>
            </a:r>
            <a:r>
              <a:rPr lang="lv-LV" sz="2400" b="0" strike="noStrike" spc="-1" dirty="0">
                <a:solidFill>
                  <a:schemeClr val="bg1"/>
                </a:solidFill>
                <a:latin typeface="Georgia Pro"/>
              </a:rPr>
              <a:t> bija Latvijas iedzīvotāji, kuri brīvprātīgi piedalījās barikāžu uzstādīšanā un uzturēšanā.</a:t>
            </a:r>
          </a:p>
          <a:p>
            <a:pPr indent="-182880">
              <a:lnSpc>
                <a:spcPct val="90000"/>
              </a:lnSpc>
              <a:spcBef>
                <a:spcPts val="1199"/>
              </a:spcBef>
              <a:spcAft>
                <a:spcPts val="201"/>
              </a:spcAft>
              <a:buClr>
                <a:schemeClr val="accent1"/>
              </a:buClr>
              <a:buSzPct val="80000"/>
              <a:buFont typeface="Corbel" pitchFamily="34" charset="0"/>
              <a:buChar char="•"/>
            </a:pPr>
            <a:endParaRPr lang="en-US" b="0" strike="noStrike" spc="-1" dirty="0">
              <a:solidFill>
                <a:schemeClr val="bg1"/>
              </a:solidFill>
            </a:endParaRPr>
          </a:p>
        </p:txBody>
      </p:sp>
      <p:sp>
        <p:nvSpPr>
          <p:cNvPr id="158" name="Rectangle 157">
            <a:extLst>
              <a:ext uri="{FF2B5EF4-FFF2-40B4-BE49-F238E27FC236}">
                <a16:creationId xmlns:a16="http://schemas.microsoft.com/office/drawing/2014/main" id="{80569F2C-74F8-4EFD-AC7B-85F92187AA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A person standing at a podium with microphones&#10;&#10;Description automatically generated">
            <a:extLst>
              <a:ext uri="{FF2B5EF4-FFF2-40B4-BE49-F238E27FC236}">
                <a16:creationId xmlns:a16="http://schemas.microsoft.com/office/drawing/2014/main" id="{32534DAD-9F00-F729-5C11-3F9E40F5A0ED}"/>
              </a:ext>
            </a:extLst>
          </p:cNvPr>
          <p:cNvPicPr>
            <a:picLocks noChangeAspect="1"/>
          </p:cNvPicPr>
          <p:nvPr/>
        </p:nvPicPr>
        <p:blipFill>
          <a:blip r:embed="rId2"/>
          <a:stretch>
            <a:fillRect/>
          </a:stretch>
        </p:blipFill>
        <p:spPr>
          <a:xfrm>
            <a:off x="7829916" y="284058"/>
            <a:ext cx="4129064" cy="6342054"/>
          </a:xfrm>
          <a:prstGeom prst="rect">
            <a:avLst/>
          </a:prstGeom>
          <a:ln>
            <a:noFill/>
          </a:ln>
          <a:effectLst>
            <a:outerShdw blurRad="190500" algn="tl" rotWithShape="0">
              <a:srgbClr val="000000">
                <a:alpha val="70000"/>
              </a:srgbClr>
            </a:outerShdw>
          </a:effectLst>
        </p:spPr>
      </p:pic>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41" name="Rectangle 140">
            <a:extLst>
              <a:ext uri="{FF2B5EF4-FFF2-40B4-BE49-F238E27FC236}">
                <a16:creationId xmlns:a16="http://schemas.microsoft.com/office/drawing/2014/main" id="{6A875D0D-3C9D-4DCD-B596-0CA5384D7D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34" name="CustomShape 1"/>
          <p:cNvSpPr/>
          <p:nvPr/>
        </p:nvSpPr>
        <p:spPr>
          <a:xfrm>
            <a:off x="378050" y="994610"/>
            <a:ext cx="6078009" cy="1620318"/>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ctr">
            <a:normAutofit/>
          </a:bodyPr>
          <a:lstStyle/>
          <a:p>
            <a:pPr>
              <a:lnSpc>
                <a:spcPct val="90000"/>
              </a:lnSpc>
              <a:spcBef>
                <a:spcPct val="0"/>
              </a:spcBef>
              <a:spcAft>
                <a:spcPts val="600"/>
              </a:spcAft>
            </a:pPr>
            <a:r>
              <a:rPr lang="lv-LV" sz="2800" b="1" strike="noStrike" cap="all" spc="92" dirty="0">
                <a:solidFill>
                  <a:schemeClr val="tx2"/>
                </a:solidFill>
                <a:latin typeface="Georgia Pro"/>
                <a:ea typeface="+mj-ea"/>
                <a:cs typeface="+mj-cs"/>
              </a:rPr>
              <a:t>Kurās Rīgas </a:t>
            </a:r>
            <a:r>
              <a:rPr lang="lv-LV" sz="2800" b="1" cap="all" spc="92" dirty="0">
                <a:solidFill>
                  <a:schemeClr val="tx2"/>
                </a:solidFill>
                <a:latin typeface="Georgia Pro"/>
                <a:ea typeface="+mj-ea"/>
                <a:cs typeface="+mj-cs"/>
              </a:rPr>
              <a:t>vietās tika</a:t>
            </a:r>
            <a:r>
              <a:rPr lang="lv-LV" sz="2800" b="1" strike="noStrike" cap="all" spc="92" dirty="0">
                <a:solidFill>
                  <a:schemeClr val="tx2"/>
                </a:solidFill>
                <a:latin typeface="Georgia Pro"/>
                <a:ea typeface="+mj-ea"/>
                <a:cs typeface="+mj-cs"/>
              </a:rPr>
              <a:t> izvietotas barikādes?</a:t>
            </a:r>
            <a:endParaRPr lang="lv-LV" sz="2800" b="1" strike="noStrike" spc="-1" dirty="0">
              <a:solidFill>
                <a:schemeClr val="tx2"/>
              </a:solidFill>
              <a:latin typeface="Georgia Pro"/>
              <a:ea typeface="+mj-ea"/>
              <a:cs typeface="+mj-cs"/>
            </a:endParaRPr>
          </a:p>
        </p:txBody>
      </p:sp>
      <p:sp>
        <p:nvSpPr>
          <p:cNvPr id="135" name="CustomShape 2"/>
          <p:cNvSpPr/>
          <p:nvPr/>
        </p:nvSpPr>
        <p:spPr>
          <a:xfrm>
            <a:off x="379092" y="2637863"/>
            <a:ext cx="5565843" cy="3549570"/>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t">
            <a:noAutofit/>
          </a:bodyPr>
          <a:lstStyle/>
          <a:p>
            <a:pPr indent="-182880" algn="just">
              <a:lnSpc>
                <a:spcPct val="90000"/>
              </a:lnSpc>
              <a:spcBef>
                <a:spcPts val="1199"/>
              </a:spcBef>
              <a:spcAft>
                <a:spcPts val="201"/>
              </a:spcAft>
              <a:buClr>
                <a:schemeClr val="accent1"/>
              </a:buClr>
              <a:buSzPct val="80000"/>
              <a:buFont typeface="Corbel" pitchFamily="34" charset="0"/>
              <a:buChar char="•"/>
            </a:pPr>
            <a:r>
              <a:rPr lang="lv-LV" sz="2800" spc="-1" dirty="0">
                <a:solidFill>
                  <a:schemeClr val="tx2"/>
                </a:solidFill>
                <a:latin typeface="Georgia Pro"/>
              </a:rPr>
              <a:t>Barikādes tika izvietotas stratēģiski nozīmīgās vietās - Zaķusalā, pie televīzijas torņa, Vecrīgā, Doma laukumā un citās Vecrīgas ielās. Tā pat svarīgi bija bloķēt tiltus un galvenos piekļuves ceļus Rīgā.</a:t>
            </a:r>
          </a:p>
        </p:txBody>
      </p:sp>
      <p:sp>
        <p:nvSpPr>
          <p:cNvPr id="143" name="Rectangle 142">
            <a:extLst>
              <a:ext uri="{FF2B5EF4-FFF2-40B4-BE49-F238E27FC236}">
                <a16:creationId xmlns:a16="http://schemas.microsoft.com/office/drawing/2014/main" id="{CFBA0F70-CA6A-4DE1-8930-3FA0033C2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165370"/>
            <a:ext cx="5870713" cy="6464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531B5C47-1CA0-4762-BBEF-AC6A4DB781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5569" y="733110"/>
            <a:ext cx="2452823" cy="25838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Mantojums un barikādes | Nacionālā kultūras mantojuma pārvalde">
            <a:extLst>
              <a:ext uri="{FF2B5EF4-FFF2-40B4-BE49-F238E27FC236}">
                <a16:creationId xmlns:a16="http://schemas.microsoft.com/office/drawing/2014/main" id="{70AC48BB-5420-5F91-4246-55F67A4AB8D5}"/>
              </a:ext>
            </a:extLst>
          </p:cNvPr>
          <p:cNvPicPr>
            <a:picLocks noChangeAspect="1"/>
          </p:cNvPicPr>
          <p:nvPr/>
        </p:nvPicPr>
        <p:blipFill>
          <a:blip r:embed="rId2"/>
          <a:stretch>
            <a:fillRect/>
          </a:stretch>
        </p:blipFill>
        <p:spPr>
          <a:xfrm>
            <a:off x="6576434" y="1232198"/>
            <a:ext cx="2129821" cy="1560784"/>
          </a:xfrm>
          <a:prstGeom prst="rect">
            <a:avLst/>
          </a:prstGeom>
        </p:spPr>
      </p:pic>
      <p:sp>
        <p:nvSpPr>
          <p:cNvPr id="147" name="Rectangle 146">
            <a:extLst>
              <a:ext uri="{FF2B5EF4-FFF2-40B4-BE49-F238E27FC236}">
                <a16:creationId xmlns:a16="http://schemas.microsoft.com/office/drawing/2014/main" id="{A81EFB5C-E32B-40C4-AD06-8C34EB093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24536" y="733110"/>
            <a:ext cx="2457545" cy="25838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Lubānas apvienības pārvalde - Zigurda Vidiņa filma &quot;Tēvu barikādes&quot; - 20.  janvārī">
            <a:extLst>
              <a:ext uri="{FF2B5EF4-FFF2-40B4-BE49-F238E27FC236}">
                <a16:creationId xmlns:a16="http://schemas.microsoft.com/office/drawing/2014/main" id="{3CCC0A85-E7A7-0A89-8424-FBBB7869E795}"/>
              </a:ext>
            </a:extLst>
          </p:cNvPr>
          <p:cNvPicPr>
            <a:picLocks noChangeAspect="1"/>
          </p:cNvPicPr>
          <p:nvPr/>
        </p:nvPicPr>
        <p:blipFill>
          <a:blip r:embed="rId3"/>
          <a:stretch>
            <a:fillRect/>
          </a:stretch>
        </p:blipFill>
        <p:spPr>
          <a:xfrm>
            <a:off x="9187961" y="1382045"/>
            <a:ext cx="2127573" cy="1265905"/>
          </a:xfrm>
          <a:prstGeom prst="rect">
            <a:avLst/>
          </a:prstGeom>
        </p:spPr>
      </p:pic>
      <p:sp>
        <p:nvSpPr>
          <p:cNvPr id="149" name="Rectangle 148">
            <a:extLst>
              <a:ext uri="{FF2B5EF4-FFF2-40B4-BE49-F238E27FC236}">
                <a16:creationId xmlns:a16="http://schemas.microsoft.com/office/drawing/2014/main" id="{82D12DA2-A8FA-48DC-9A62-7942F2FB0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5569" y="3477127"/>
            <a:ext cx="5066512" cy="26676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6" name="Picture 2" descr="https://apkaimes.lv/wp-content/uploads/2023/01/Barikades014_2-613x321.jpg"/>
          <p:cNvPicPr/>
          <p:nvPr/>
        </p:nvPicPr>
        <p:blipFill>
          <a:blip r:embed="rId4"/>
          <a:stretch/>
        </p:blipFill>
        <p:spPr>
          <a:xfrm>
            <a:off x="6701098" y="3637995"/>
            <a:ext cx="4489772" cy="2345906"/>
          </a:xfrm>
          <a:prstGeom prst="rect">
            <a:avLst/>
          </a:prstGeom>
        </p:spPr>
      </p:pic>
    </p:spTree>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C58A6BE-CB79-4903-90C4-7BEAB2D9E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909" y="4572001"/>
            <a:ext cx="11719791" cy="2052826"/>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BCD133E-3182-C44A-AE88-9BEA02CAF951}"/>
              </a:ext>
            </a:extLst>
          </p:cNvPr>
          <p:cNvSpPr>
            <a:spLocks noGrp="1"/>
          </p:cNvSpPr>
          <p:nvPr>
            <p:ph type="title"/>
          </p:nvPr>
        </p:nvSpPr>
        <p:spPr>
          <a:xfrm>
            <a:off x="1143000" y="4824984"/>
            <a:ext cx="9875520" cy="1356360"/>
          </a:xfrm>
        </p:spPr>
        <p:txBody>
          <a:bodyPr vert="horz" lIns="91440" tIns="45720" rIns="91440" bIns="45720" rtlCol="0" anchor="ctr">
            <a:noAutofit/>
          </a:bodyPr>
          <a:lstStyle/>
          <a:p>
            <a:pPr algn="ctr"/>
            <a:r>
              <a:rPr lang="en-US" sz="3600" b="1" dirty="0" err="1">
                <a:solidFill>
                  <a:srgbClr val="FFFFFF"/>
                </a:solidFill>
                <a:latin typeface="Georgia Pro"/>
              </a:rPr>
              <a:t>Jautājumi</a:t>
            </a:r>
            <a:r>
              <a:rPr lang="en-US" sz="3600" b="1" dirty="0">
                <a:solidFill>
                  <a:srgbClr val="FFFFFF"/>
                </a:solidFill>
                <a:latin typeface="Georgia Pro"/>
              </a:rPr>
              <a:t>, kas mums </a:t>
            </a:r>
            <a:r>
              <a:rPr lang="en-US" sz="3600" b="1" dirty="0" err="1">
                <a:solidFill>
                  <a:srgbClr val="FFFFFF"/>
                </a:solidFill>
                <a:latin typeface="Georgia Pro"/>
              </a:rPr>
              <a:t>pašiem</a:t>
            </a:r>
            <a:r>
              <a:rPr lang="en-US" sz="3600" b="1" dirty="0">
                <a:solidFill>
                  <a:srgbClr val="FFFFFF"/>
                </a:solidFill>
                <a:latin typeface="Georgia Pro"/>
              </a:rPr>
              <a:t> </a:t>
            </a:r>
            <a:r>
              <a:rPr lang="en-US" sz="3600" b="1" dirty="0" err="1">
                <a:solidFill>
                  <a:srgbClr val="FFFFFF"/>
                </a:solidFill>
                <a:latin typeface="Georgia Pro"/>
              </a:rPr>
              <a:t>radās</a:t>
            </a:r>
            <a:r>
              <a:rPr lang="en-US" sz="3600" b="1" dirty="0">
                <a:solidFill>
                  <a:srgbClr val="FFFFFF"/>
                </a:solidFill>
                <a:latin typeface="Georgia Pro"/>
              </a:rPr>
              <a:t> par </a:t>
            </a:r>
            <a:r>
              <a:rPr lang="en-US" sz="3600" b="1" dirty="0" err="1">
                <a:solidFill>
                  <a:srgbClr val="FFFFFF"/>
                </a:solidFill>
                <a:latin typeface="Georgia Pro"/>
              </a:rPr>
              <a:t>barikādēm</a:t>
            </a:r>
            <a:r>
              <a:rPr lang="en-US" sz="3600" b="1" dirty="0">
                <a:solidFill>
                  <a:srgbClr val="FFFFFF"/>
                </a:solidFill>
                <a:latin typeface="Georgia Pro"/>
              </a:rPr>
              <a:t>.</a:t>
            </a:r>
            <a:br>
              <a:rPr lang="en-US" sz="3600" b="1" dirty="0">
                <a:latin typeface="Georgia Pro"/>
              </a:rPr>
            </a:br>
            <a:r>
              <a:rPr lang="en-US" sz="3600" b="1" dirty="0">
                <a:solidFill>
                  <a:srgbClr val="FFFFFF"/>
                </a:solidFill>
                <a:latin typeface="Georgia Pro"/>
              </a:rPr>
              <a:t>(Un </a:t>
            </a:r>
            <a:r>
              <a:rPr lang="en-US" sz="3600" b="1" dirty="0" err="1">
                <a:solidFill>
                  <a:srgbClr val="FFFFFF"/>
                </a:solidFill>
                <a:latin typeface="Georgia Pro"/>
              </a:rPr>
              <a:t>uz</a:t>
            </a:r>
            <a:r>
              <a:rPr lang="en-US" sz="3600" b="1" dirty="0">
                <a:solidFill>
                  <a:srgbClr val="FFFFFF"/>
                </a:solidFill>
                <a:latin typeface="Georgia Pro"/>
              </a:rPr>
              <a:t> </a:t>
            </a:r>
            <a:r>
              <a:rPr lang="en-US" sz="3600" b="1" dirty="0" err="1">
                <a:solidFill>
                  <a:srgbClr val="FFFFFF"/>
                </a:solidFill>
                <a:latin typeface="Georgia Pro"/>
              </a:rPr>
              <a:t>kuriem</a:t>
            </a:r>
            <a:r>
              <a:rPr lang="en-US" sz="3600" b="1" dirty="0">
                <a:solidFill>
                  <a:srgbClr val="FFFFFF"/>
                </a:solidFill>
                <a:latin typeface="Georgia Pro"/>
              </a:rPr>
              <a:t> </a:t>
            </a:r>
            <a:r>
              <a:rPr lang="en-US" sz="3600" b="1" dirty="0" err="1">
                <a:solidFill>
                  <a:srgbClr val="FFFFFF"/>
                </a:solidFill>
                <a:latin typeface="Georgia Pro"/>
              </a:rPr>
              <a:t>paši</a:t>
            </a:r>
            <a:r>
              <a:rPr lang="en-US" sz="3600" b="1" dirty="0">
                <a:solidFill>
                  <a:srgbClr val="FFFFFF"/>
                </a:solidFill>
                <a:latin typeface="Georgia Pro"/>
              </a:rPr>
              <a:t> </a:t>
            </a:r>
            <a:r>
              <a:rPr lang="en-US" sz="3600" b="1" dirty="0" err="1">
                <a:solidFill>
                  <a:srgbClr val="FFFFFF"/>
                </a:solidFill>
                <a:latin typeface="Georgia Pro"/>
              </a:rPr>
              <a:t>atradām</a:t>
            </a:r>
            <a:r>
              <a:rPr lang="en-US" sz="3600" b="1" dirty="0">
                <a:solidFill>
                  <a:srgbClr val="FFFFFF"/>
                </a:solidFill>
                <a:latin typeface="Georgia Pro"/>
              </a:rPr>
              <a:t> </a:t>
            </a:r>
            <a:r>
              <a:rPr lang="en-US" sz="3600" b="1" dirty="0" err="1">
                <a:solidFill>
                  <a:srgbClr val="FFFFFF"/>
                </a:solidFill>
                <a:latin typeface="Georgia Pro"/>
              </a:rPr>
              <a:t>atbildes</a:t>
            </a:r>
            <a:r>
              <a:rPr lang="en-US" sz="3600" b="1" dirty="0">
                <a:solidFill>
                  <a:srgbClr val="FFFFFF"/>
                </a:solidFill>
                <a:latin typeface="Georgia Pro"/>
              </a:rPr>
              <a:t>)</a:t>
            </a:r>
          </a:p>
        </p:txBody>
      </p:sp>
      <p:sp>
        <p:nvSpPr>
          <p:cNvPr id="17" name="Rectangle 16">
            <a:extLst>
              <a:ext uri="{FF2B5EF4-FFF2-40B4-BE49-F238E27FC236}">
                <a16:creationId xmlns:a16="http://schemas.microsoft.com/office/drawing/2014/main" id="{6485D2B1-092E-4A44-B248-52263D2839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680" y="240031"/>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8542B082-0A50-8F4A-6A3E-BABD6A78685F}"/>
              </a:ext>
            </a:extLst>
          </p:cNvPr>
          <p:cNvSpPr>
            <a:spLocks/>
          </p:cNvSpPr>
          <p:nvPr/>
        </p:nvSpPr>
        <p:spPr>
          <a:xfrm>
            <a:off x="1917825" y="753872"/>
            <a:ext cx="4203264" cy="3427603"/>
          </a:xfrm>
          <a:prstGeom prst="rect">
            <a:avLst/>
          </a:prstGeom>
        </p:spPr>
        <p:txBody>
          <a:bodyPr vert="horz" lIns="91440" tIns="45720" rIns="91440" bIns="45720" rtlCol="0" anchor="t">
            <a:normAutofit lnSpcReduction="10000"/>
          </a:bodyPr>
          <a:lstStyle/>
          <a:p>
            <a:pPr marL="38100" algn="just" defTabSz="768096">
              <a:spcAft>
                <a:spcPts val="600"/>
              </a:spcAft>
            </a:pPr>
            <a:r>
              <a:rPr lang="lv-LV" sz="2000" b="1" kern="1200" dirty="0">
                <a:solidFill>
                  <a:schemeClr val="tx2"/>
                </a:solidFill>
                <a:latin typeface="Georgia Pro"/>
                <a:ea typeface="+mn-ea"/>
                <a:cs typeface="+mn-cs"/>
              </a:rPr>
              <a:t>Aptuveni cik cilvēki piedalījās barikādēs?</a:t>
            </a:r>
            <a:endParaRPr lang="lv-LV" dirty="0">
              <a:solidFill>
                <a:schemeClr val="tx2"/>
              </a:solidFill>
            </a:endParaRPr>
          </a:p>
          <a:p>
            <a:pPr marL="38100" algn="just" defTabSz="768096">
              <a:spcAft>
                <a:spcPts val="600"/>
              </a:spcAft>
            </a:pPr>
            <a:r>
              <a:rPr lang="lv-LV" sz="2000" b="1" kern="1200" dirty="0">
                <a:solidFill>
                  <a:schemeClr val="tx2"/>
                </a:solidFill>
                <a:latin typeface="Georgia Pro"/>
                <a:ea typeface="+mn-ea"/>
                <a:cs typeface="+mn-cs"/>
              </a:rPr>
              <a:t>-</a:t>
            </a:r>
            <a:r>
              <a:rPr lang="lv-LV" sz="2000" kern="1200" dirty="0">
                <a:solidFill>
                  <a:schemeClr val="tx2"/>
                </a:solidFill>
                <a:latin typeface="Georgia Pro"/>
                <a:ea typeface="+mn-ea"/>
                <a:cs typeface="+mn-cs"/>
              </a:rPr>
              <a:t>Barikādēs piedalījās 50'000, bet mītiņā piedalījās 15'000.</a:t>
            </a:r>
            <a:endParaRPr lang="lv-LV" sz="2000" kern="1200" dirty="0">
              <a:solidFill>
                <a:schemeClr val="tx2"/>
              </a:solidFill>
              <a:latin typeface="Georgia Pro"/>
            </a:endParaRPr>
          </a:p>
          <a:p>
            <a:pPr marL="38100" algn="just" defTabSz="768096">
              <a:spcAft>
                <a:spcPts val="600"/>
              </a:spcAft>
            </a:pPr>
            <a:endParaRPr lang="lv-LV" sz="2000" dirty="0">
              <a:solidFill>
                <a:schemeClr val="tx2"/>
              </a:solidFill>
              <a:latin typeface="Georgia Pro"/>
            </a:endParaRPr>
          </a:p>
          <a:p>
            <a:pPr marL="38100" algn="just" defTabSz="768096">
              <a:spcAft>
                <a:spcPts val="600"/>
              </a:spcAft>
            </a:pPr>
            <a:r>
              <a:rPr lang="lv-LV" sz="2000" b="1" kern="1200" dirty="0">
                <a:solidFill>
                  <a:schemeClr val="tx2"/>
                </a:solidFill>
                <a:latin typeface="Georgia Pro"/>
                <a:ea typeface="+mn-ea"/>
                <a:cs typeface="+mn-cs"/>
              </a:rPr>
              <a:t>Vai tajā laikā Latvijā dzīvojošie krievi piedalījās barikādēs?</a:t>
            </a:r>
            <a:endParaRPr lang="lv-LV" sz="2000" b="1" kern="1200" dirty="0">
              <a:solidFill>
                <a:schemeClr val="tx2"/>
              </a:solidFill>
              <a:latin typeface="Georgia Pro"/>
            </a:endParaRPr>
          </a:p>
          <a:p>
            <a:pPr marL="38100" algn="just" defTabSz="768096">
              <a:spcAft>
                <a:spcPts val="600"/>
              </a:spcAft>
            </a:pPr>
            <a:r>
              <a:rPr lang="lv-LV" sz="2000" kern="1200" dirty="0">
                <a:solidFill>
                  <a:schemeClr val="tx2"/>
                </a:solidFill>
                <a:latin typeface="Georgia Pro"/>
                <a:ea typeface="+mn-lt"/>
                <a:cs typeface="+mn-lt"/>
              </a:rPr>
              <a:t>-Latvijā dzīvojošie krievi atturējās no dalības barikādēs, lai izvairītos no represijām no varas iestādēm.</a:t>
            </a:r>
            <a:endParaRPr lang="lv-LV" sz="2000" dirty="0">
              <a:solidFill>
                <a:schemeClr val="tx2"/>
              </a:solidFill>
              <a:latin typeface="Georgia Pro"/>
            </a:endParaRPr>
          </a:p>
        </p:txBody>
      </p:sp>
      <p:sp>
        <p:nvSpPr>
          <p:cNvPr id="7" name="TextBox 6">
            <a:extLst>
              <a:ext uri="{FF2B5EF4-FFF2-40B4-BE49-F238E27FC236}">
                <a16:creationId xmlns:a16="http://schemas.microsoft.com/office/drawing/2014/main" id="{62D9BEE6-F2B0-C64D-556E-62652D550D7B}"/>
              </a:ext>
            </a:extLst>
          </p:cNvPr>
          <p:cNvSpPr txBox="1"/>
          <p:nvPr/>
        </p:nvSpPr>
        <p:spPr>
          <a:xfrm>
            <a:off x="6440571" y="667921"/>
            <a:ext cx="4101527" cy="36009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defTabSz="768096">
              <a:spcAft>
                <a:spcPts val="600"/>
              </a:spcAft>
            </a:pPr>
            <a:r>
              <a:rPr lang="lv-LV" sz="1600" b="1" kern="1200" dirty="0">
                <a:solidFill>
                  <a:schemeClr val="tx2"/>
                </a:solidFill>
                <a:latin typeface="Georgia Pro"/>
                <a:ea typeface="+mn-ea"/>
                <a:cs typeface="+mn-cs"/>
              </a:rPr>
              <a:t>Kas būtu noticis savādāk, ja barikādes būtu notikušas mūsdienās?</a:t>
            </a:r>
            <a:endParaRPr lang="lv-LV" dirty="0"/>
          </a:p>
          <a:p>
            <a:pPr algn="just" defTabSz="768096">
              <a:spcAft>
                <a:spcPts val="600"/>
              </a:spcAft>
            </a:pPr>
            <a:r>
              <a:rPr lang="lv-LV" sz="1600" kern="1200" dirty="0">
                <a:solidFill>
                  <a:schemeClr val="tx2"/>
                </a:solidFill>
                <a:latin typeface="Georgia Pro"/>
                <a:ea typeface="+mn-ea"/>
                <a:cs typeface="+mn-cs"/>
              </a:rPr>
              <a:t>-</a:t>
            </a:r>
            <a:r>
              <a:rPr lang="lv-LV" sz="1600" kern="1200" dirty="0">
                <a:solidFill>
                  <a:schemeClr val="tx2"/>
                </a:solidFill>
                <a:latin typeface="Georgia Pro"/>
                <a:ea typeface="+mn-lt"/>
                <a:cs typeface="+mn-lt"/>
              </a:rPr>
              <a:t>Ja barikādes būtu notikušas mūsdienās, tad būtu iesaistīta zemessardze, lai aizsargātos pret iespējamu uzbrukumu. Mūsdienās būtu vieglāk informēt visus par iespējamu uzbrukumu.</a:t>
            </a:r>
          </a:p>
          <a:p>
            <a:pPr algn="just" defTabSz="768096">
              <a:spcAft>
                <a:spcPts val="600"/>
              </a:spcAft>
            </a:pPr>
            <a:endParaRPr lang="lv-LV" sz="1600" kern="1200" dirty="0">
              <a:solidFill>
                <a:schemeClr val="tx2"/>
              </a:solidFill>
              <a:latin typeface="Georgia Pro"/>
            </a:endParaRPr>
          </a:p>
          <a:p>
            <a:pPr algn="just" defTabSz="768096">
              <a:spcAft>
                <a:spcPts val="600"/>
              </a:spcAft>
            </a:pPr>
            <a:r>
              <a:rPr lang="lv-LV" sz="1600" b="1" kern="1200" dirty="0">
                <a:solidFill>
                  <a:schemeClr val="tx2"/>
                </a:solidFill>
                <a:latin typeface="Georgia Pro"/>
                <a:ea typeface="+mn-ea"/>
                <a:cs typeface="+mn-cs"/>
              </a:rPr>
              <a:t>Bez kā barikādes nebūtu iespējamas?</a:t>
            </a:r>
            <a:endParaRPr lang="lv-LV" sz="1600" b="1" kern="1200" dirty="0">
              <a:solidFill>
                <a:schemeClr val="tx2"/>
              </a:solidFill>
              <a:latin typeface="Georgia Pro"/>
            </a:endParaRPr>
          </a:p>
          <a:p>
            <a:pPr algn="just" defTabSz="768096">
              <a:spcAft>
                <a:spcPts val="600"/>
              </a:spcAft>
            </a:pPr>
            <a:r>
              <a:rPr lang="lv-LV" sz="1600" kern="1200" dirty="0">
                <a:solidFill>
                  <a:schemeClr val="tx2"/>
                </a:solidFill>
                <a:latin typeface="Georgia Pro"/>
                <a:ea typeface="+mn-ea"/>
                <a:cs typeface="+mn-cs"/>
              </a:rPr>
              <a:t>-</a:t>
            </a:r>
            <a:r>
              <a:rPr lang="lv-LV" sz="1600" kern="1200" dirty="0">
                <a:solidFill>
                  <a:schemeClr val="tx2"/>
                </a:solidFill>
                <a:latin typeface="Georgia Pro"/>
                <a:ea typeface="+mn-lt"/>
                <a:cs typeface="+mn-lt"/>
              </a:rPr>
              <a:t>Barikādes nebūtu iespējamas bez ātras un organizētas rīcības gan no varas iestāžu puses, gan no iedzīvotāju puses.</a:t>
            </a:r>
            <a:endParaRPr lang="lv-LV" sz="1600" dirty="0">
              <a:solidFill>
                <a:schemeClr val="tx2"/>
              </a:solidFill>
              <a:latin typeface="Georgia Pro"/>
            </a:endParaRPr>
          </a:p>
        </p:txBody>
      </p:sp>
    </p:spTree>
    <p:extLst>
      <p:ext uri="{BB962C8B-B14F-4D97-AF65-F5344CB8AC3E}">
        <p14:creationId xmlns:p14="http://schemas.microsoft.com/office/powerpoint/2010/main" val="1223681800"/>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C58A6BE-CB79-4903-90C4-7BEAB2D9E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909" y="4572001"/>
            <a:ext cx="11719791" cy="2052826"/>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BCD133E-3182-C44A-AE88-9BEA02CAF951}"/>
              </a:ext>
            </a:extLst>
          </p:cNvPr>
          <p:cNvSpPr>
            <a:spLocks noGrp="1"/>
          </p:cNvSpPr>
          <p:nvPr>
            <p:ph type="title"/>
          </p:nvPr>
        </p:nvSpPr>
        <p:spPr>
          <a:xfrm>
            <a:off x="1143000" y="4824984"/>
            <a:ext cx="9875520" cy="1356360"/>
          </a:xfrm>
        </p:spPr>
        <p:txBody>
          <a:bodyPr vert="horz" lIns="91440" tIns="45720" rIns="91440" bIns="45720" rtlCol="0" anchor="ctr">
            <a:noAutofit/>
          </a:bodyPr>
          <a:lstStyle/>
          <a:p>
            <a:pPr algn="ctr"/>
            <a:r>
              <a:rPr lang="en-US" sz="3600" b="1" dirty="0" err="1">
                <a:solidFill>
                  <a:srgbClr val="FFFFFF"/>
                </a:solidFill>
                <a:latin typeface="Georgia Pro"/>
              </a:rPr>
              <a:t>Jautājumi</a:t>
            </a:r>
            <a:r>
              <a:rPr lang="en-US" sz="3600" b="1" dirty="0">
                <a:solidFill>
                  <a:srgbClr val="FFFFFF"/>
                </a:solidFill>
                <a:latin typeface="Georgia Pro"/>
              </a:rPr>
              <a:t>, kas mums </a:t>
            </a:r>
            <a:r>
              <a:rPr lang="en-US" sz="3600" b="1" dirty="0" err="1">
                <a:solidFill>
                  <a:srgbClr val="FFFFFF"/>
                </a:solidFill>
                <a:latin typeface="Georgia Pro"/>
              </a:rPr>
              <a:t>pašiem</a:t>
            </a:r>
            <a:r>
              <a:rPr lang="en-US" sz="3600" b="1" dirty="0">
                <a:solidFill>
                  <a:srgbClr val="FFFFFF"/>
                </a:solidFill>
                <a:latin typeface="Georgia Pro"/>
              </a:rPr>
              <a:t> </a:t>
            </a:r>
            <a:r>
              <a:rPr lang="en-US" sz="3600" b="1" dirty="0" err="1">
                <a:solidFill>
                  <a:srgbClr val="FFFFFF"/>
                </a:solidFill>
                <a:latin typeface="Georgia Pro"/>
              </a:rPr>
              <a:t>radās</a:t>
            </a:r>
            <a:r>
              <a:rPr lang="en-US" sz="3600" b="1" dirty="0">
                <a:solidFill>
                  <a:srgbClr val="FFFFFF"/>
                </a:solidFill>
                <a:latin typeface="Georgia Pro"/>
              </a:rPr>
              <a:t> par </a:t>
            </a:r>
            <a:r>
              <a:rPr lang="en-US" sz="3600" b="1" dirty="0" err="1">
                <a:solidFill>
                  <a:srgbClr val="FFFFFF"/>
                </a:solidFill>
                <a:latin typeface="Georgia Pro"/>
              </a:rPr>
              <a:t>barikādēm</a:t>
            </a:r>
            <a:r>
              <a:rPr lang="en-US" sz="3600" b="1" dirty="0">
                <a:solidFill>
                  <a:srgbClr val="FFFFFF"/>
                </a:solidFill>
                <a:latin typeface="Georgia Pro"/>
              </a:rPr>
              <a:t>.</a:t>
            </a:r>
            <a:br>
              <a:rPr lang="en-US" sz="3600" dirty="0"/>
            </a:br>
            <a:r>
              <a:rPr lang="en-US" sz="3600" b="1" dirty="0">
                <a:solidFill>
                  <a:srgbClr val="FFFFFF"/>
                </a:solidFill>
                <a:latin typeface="Georgia Pro"/>
              </a:rPr>
              <a:t>(</a:t>
            </a:r>
            <a:r>
              <a:rPr lang="lv-LV" sz="3600" b="1" dirty="0">
                <a:solidFill>
                  <a:srgbClr val="FFFFFF"/>
                </a:solidFill>
                <a:latin typeface="Georgia Pro"/>
              </a:rPr>
              <a:t>u</a:t>
            </a:r>
            <a:r>
              <a:rPr lang="en-US" sz="3600" b="1" dirty="0">
                <a:solidFill>
                  <a:srgbClr val="FFFFFF"/>
                </a:solidFill>
                <a:latin typeface="Georgia Pro"/>
              </a:rPr>
              <a:t>n </a:t>
            </a:r>
            <a:r>
              <a:rPr lang="en-US" sz="3600" b="1" dirty="0" err="1">
                <a:solidFill>
                  <a:srgbClr val="FFFFFF"/>
                </a:solidFill>
                <a:latin typeface="Georgia Pro"/>
              </a:rPr>
              <a:t>uz</a:t>
            </a:r>
            <a:r>
              <a:rPr lang="en-US" sz="3600" b="1" dirty="0">
                <a:solidFill>
                  <a:srgbClr val="FFFFFF"/>
                </a:solidFill>
                <a:latin typeface="Georgia Pro"/>
              </a:rPr>
              <a:t> </a:t>
            </a:r>
            <a:r>
              <a:rPr lang="en-US" sz="3600" b="1" dirty="0" err="1">
                <a:solidFill>
                  <a:srgbClr val="FFFFFF"/>
                </a:solidFill>
                <a:latin typeface="Georgia Pro"/>
              </a:rPr>
              <a:t>kuriem</a:t>
            </a:r>
            <a:r>
              <a:rPr lang="en-US" sz="3600" b="1" dirty="0">
                <a:solidFill>
                  <a:srgbClr val="FFFFFF"/>
                </a:solidFill>
                <a:latin typeface="Georgia Pro"/>
              </a:rPr>
              <a:t> </a:t>
            </a:r>
            <a:r>
              <a:rPr lang="en-US" sz="3600" b="1" dirty="0" err="1">
                <a:solidFill>
                  <a:srgbClr val="FFFFFF"/>
                </a:solidFill>
                <a:latin typeface="Georgia Pro"/>
              </a:rPr>
              <a:t>paši</a:t>
            </a:r>
            <a:r>
              <a:rPr lang="en-US" sz="3600" b="1" dirty="0">
                <a:solidFill>
                  <a:srgbClr val="FFFFFF"/>
                </a:solidFill>
                <a:latin typeface="Georgia Pro"/>
              </a:rPr>
              <a:t> </a:t>
            </a:r>
            <a:r>
              <a:rPr lang="en-US" sz="3600" b="1" dirty="0" err="1">
                <a:solidFill>
                  <a:srgbClr val="FFFFFF"/>
                </a:solidFill>
                <a:latin typeface="Georgia Pro"/>
              </a:rPr>
              <a:t>atradām</a:t>
            </a:r>
            <a:r>
              <a:rPr lang="en-US" sz="3600" b="1" dirty="0">
                <a:solidFill>
                  <a:srgbClr val="FFFFFF"/>
                </a:solidFill>
                <a:latin typeface="Georgia Pro"/>
              </a:rPr>
              <a:t> </a:t>
            </a:r>
            <a:r>
              <a:rPr lang="en-US" sz="3600" b="1" dirty="0" err="1">
                <a:solidFill>
                  <a:srgbClr val="FFFFFF"/>
                </a:solidFill>
                <a:latin typeface="Georgia Pro"/>
              </a:rPr>
              <a:t>atbildes</a:t>
            </a:r>
            <a:r>
              <a:rPr lang="en-US" sz="3600" b="1" dirty="0">
                <a:solidFill>
                  <a:srgbClr val="FFFFFF"/>
                </a:solidFill>
                <a:latin typeface="Georgia Pro"/>
              </a:rPr>
              <a:t>)</a:t>
            </a:r>
          </a:p>
        </p:txBody>
      </p:sp>
      <p:sp>
        <p:nvSpPr>
          <p:cNvPr id="17" name="Rectangle 16">
            <a:extLst>
              <a:ext uri="{FF2B5EF4-FFF2-40B4-BE49-F238E27FC236}">
                <a16:creationId xmlns:a16="http://schemas.microsoft.com/office/drawing/2014/main" id="{6485D2B1-092E-4A44-B248-52263D2839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680" y="240031"/>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8542B082-0A50-8F4A-6A3E-BABD6A78685F}"/>
              </a:ext>
            </a:extLst>
          </p:cNvPr>
          <p:cNvSpPr>
            <a:spLocks/>
          </p:cNvSpPr>
          <p:nvPr/>
        </p:nvSpPr>
        <p:spPr>
          <a:xfrm>
            <a:off x="1917825" y="753872"/>
            <a:ext cx="4203264" cy="3427603"/>
          </a:xfrm>
          <a:prstGeom prst="rect">
            <a:avLst/>
          </a:prstGeom>
        </p:spPr>
        <p:txBody>
          <a:bodyPr vert="horz" lIns="91440" tIns="45720" rIns="91440" bIns="45720" rtlCol="0" anchor="t">
            <a:normAutofit lnSpcReduction="10000"/>
          </a:bodyPr>
          <a:lstStyle/>
          <a:p>
            <a:pPr marL="38100" algn="just" defTabSz="768096">
              <a:spcAft>
                <a:spcPts val="600"/>
              </a:spcAft>
            </a:pPr>
            <a:r>
              <a:rPr lang="lv-LV" sz="2000" b="1" dirty="0">
                <a:solidFill>
                  <a:schemeClr val="tx2"/>
                </a:solidFill>
                <a:latin typeface="Georgia Pro"/>
              </a:rPr>
              <a:t>Kā Latvija uzzināja to, kas sākumā notika Lietuvā?</a:t>
            </a:r>
            <a:endParaRPr lang="lv-LV" dirty="0">
              <a:solidFill>
                <a:schemeClr val="tx2"/>
              </a:solidFill>
              <a:latin typeface="Corbel" panose="020B0503020204020204"/>
            </a:endParaRPr>
          </a:p>
          <a:p>
            <a:pPr marL="38100" algn="just" defTabSz="768096">
              <a:spcAft>
                <a:spcPts val="600"/>
              </a:spcAft>
            </a:pPr>
            <a:r>
              <a:rPr lang="lv-LV" sz="2000" b="1" dirty="0">
                <a:solidFill>
                  <a:schemeClr val="tx2"/>
                </a:solidFill>
                <a:latin typeface="Georgia Pro"/>
              </a:rPr>
              <a:t>-</a:t>
            </a:r>
            <a:r>
              <a:rPr lang="lv-LV" sz="2000" dirty="0">
                <a:solidFill>
                  <a:schemeClr val="tx2"/>
                </a:solidFill>
                <a:latin typeface="Georgia Pro"/>
              </a:rPr>
              <a:t>Caur raidstacijām.</a:t>
            </a:r>
          </a:p>
          <a:p>
            <a:pPr marL="38100" algn="just" defTabSz="768096">
              <a:spcAft>
                <a:spcPts val="600"/>
              </a:spcAft>
            </a:pPr>
            <a:endParaRPr lang="lv-LV" sz="2000" dirty="0">
              <a:solidFill>
                <a:schemeClr val="tx2"/>
              </a:solidFill>
              <a:latin typeface="Georgia Pro"/>
              <a:ea typeface="+mn-lt"/>
              <a:cs typeface="+mn-lt"/>
            </a:endParaRPr>
          </a:p>
          <a:p>
            <a:pPr marL="38100" algn="just" defTabSz="768096">
              <a:spcAft>
                <a:spcPts val="600"/>
              </a:spcAft>
            </a:pPr>
            <a:r>
              <a:rPr lang="lv-LV" sz="2000" b="1" dirty="0">
                <a:solidFill>
                  <a:schemeClr val="tx2"/>
                </a:solidFill>
                <a:latin typeface="Georgia Pro"/>
                <a:ea typeface="+mn-lt"/>
                <a:cs typeface="+mn-lt"/>
              </a:rPr>
              <a:t>Cik ilgu laiku aizņēma barikāžu nojaukšana?</a:t>
            </a:r>
            <a:endParaRPr lang="lv-LV" sz="2000" dirty="0">
              <a:solidFill>
                <a:schemeClr val="tx2"/>
              </a:solidFill>
              <a:latin typeface="Georgia Pro"/>
              <a:ea typeface="+mn-lt"/>
              <a:cs typeface="+mn-lt"/>
            </a:endParaRPr>
          </a:p>
          <a:p>
            <a:pPr marL="38100" algn="just" defTabSz="768096">
              <a:spcAft>
                <a:spcPts val="600"/>
              </a:spcAft>
            </a:pPr>
            <a:r>
              <a:rPr lang="lv-LV" sz="2000" dirty="0">
                <a:solidFill>
                  <a:schemeClr val="tx2"/>
                </a:solidFill>
                <a:latin typeface="Georgia Pro"/>
                <a:ea typeface="+mn-lt"/>
                <a:cs typeface="+mn-lt"/>
              </a:rPr>
              <a:t>-Gada ietvaros barikādes tika nojauktas, bet Rīgā joprojām atrodas pāris piemiņas objekti no barikāžu laika, kā arī pieminekļi barikāžu dalībniekiem.</a:t>
            </a:r>
            <a:endParaRPr lang="lv-LV" sz="2000" dirty="0">
              <a:solidFill>
                <a:schemeClr val="tx2"/>
              </a:solidFill>
              <a:latin typeface="Georgia Pro"/>
            </a:endParaRPr>
          </a:p>
        </p:txBody>
      </p:sp>
      <p:sp>
        <p:nvSpPr>
          <p:cNvPr id="7" name="TextBox 6">
            <a:extLst>
              <a:ext uri="{FF2B5EF4-FFF2-40B4-BE49-F238E27FC236}">
                <a16:creationId xmlns:a16="http://schemas.microsoft.com/office/drawing/2014/main" id="{62D9BEE6-F2B0-C64D-556E-62652D550D7B}"/>
              </a:ext>
            </a:extLst>
          </p:cNvPr>
          <p:cNvSpPr txBox="1"/>
          <p:nvPr/>
        </p:nvSpPr>
        <p:spPr>
          <a:xfrm>
            <a:off x="6453063" y="755364"/>
            <a:ext cx="3876675"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defTabSz="768096"/>
            <a:r>
              <a:rPr lang="lv-LV" sz="1600" b="1" dirty="0">
                <a:solidFill>
                  <a:schemeClr val="tx2"/>
                </a:solidFill>
                <a:latin typeface="Georgia Pro"/>
                <a:ea typeface="+mn-lt"/>
                <a:cs typeface="+mn-lt"/>
              </a:rPr>
              <a:t>Vai bija iespējams izmantot kādu citu aizstāvēšanās paņēmienu?</a:t>
            </a:r>
            <a:endParaRPr lang="lv-LV" sz="1600" b="1" dirty="0">
              <a:solidFill>
                <a:schemeClr val="tx2"/>
              </a:solidFill>
              <a:latin typeface="Georgia Pro"/>
            </a:endParaRPr>
          </a:p>
          <a:p>
            <a:pPr algn="just" defTabSz="768096"/>
            <a:r>
              <a:rPr lang="lv-LV" sz="1600" dirty="0">
                <a:solidFill>
                  <a:schemeClr val="tx2"/>
                </a:solidFill>
                <a:latin typeface="Georgia Pro"/>
                <a:ea typeface="+mn-lt"/>
                <a:cs typeface="+mn-lt"/>
              </a:rPr>
              <a:t>-Visdrīzāk nē, jo tas bija </a:t>
            </a:r>
            <a:r>
              <a:rPr lang="lv-LV" sz="1600" dirty="0" err="1">
                <a:solidFill>
                  <a:schemeClr val="tx2"/>
                </a:solidFill>
                <a:latin typeface="Georgia Pro"/>
                <a:ea typeface="+mn-lt"/>
                <a:cs typeface="+mn-lt"/>
              </a:rPr>
              <a:t>kautkas</a:t>
            </a:r>
            <a:r>
              <a:rPr lang="lv-LV" sz="1600" dirty="0">
                <a:solidFill>
                  <a:schemeClr val="tx2"/>
                </a:solidFill>
                <a:latin typeface="Georgia Pro"/>
                <a:ea typeface="+mn-lt"/>
                <a:cs typeface="+mn-lt"/>
              </a:rPr>
              <a:t>, kas nāca no Latvijas iedzīvotājiem, vienkāršiem cilvēkiem, kas centās aizstāvēt savu zemi. Arī tajā laikā Latvija vēl nebija ne NATO ne ES.</a:t>
            </a:r>
            <a:endParaRPr lang="lv-LV" sz="1600" dirty="0">
              <a:solidFill>
                <a:schemeClr val="tx2"/>
              </a:solidFill>
              <a:latin typeface="Georgia Pro"/>
            </a:endParaRPr>
          </a:p>
          <a:p>
            <a:pPr algn="just" defTabSz="768096"/>
            <a:endParaRPr lang="lv-LV" sz="1600" dirty="0">
              <a:solidFill>
                <a:schemeClr val="tx2"/>
              </a:solidFill>
              <a:latin typeface="Georgia Pro"/>
              <a:ea typeface="+mn-lt"/>
              <a:cs typeface="+mn-lt"/>
            </a:endParaRPr>
          </a:p>
          <a:p>
            <a:pPr algn="just" defTabSz="768096"/>
            <a:r>
              <a:rPr lang="lv-LV" sz="1600" b="1" dirty="0">
                <a:solidFill>
                  <a:schemeClr val="tx2"/>
                </a:solidFill>
                <a:latin typeface="Georgia Pro"/>
                <a:ea typeface="+mn-lt"/>
                <a:cs typeface="+mn-lt"/>
              </a:rPr>
              <a:t>Kas sākumā notika Lietuvā?</a:t>
            </a:r>
            <a:endParaRPr lang="lv-LV" sz="1600" b="1" dirty="0">
              <a:solidFill>
                <a:schemeClr val="tx2"/>
              </a:solidFill>
              <a:latin typeface="Georgia Pro"/>
            </a:endParaRPr>
          </a:p>
          <a:p>
            <a:pPr algn="just" defTabSz="768096">
              <a:spcAft>
                <a:spcPts val="600"/>
              </a:spcAft>
            </a:pPr>
            <a:r>
              <a:rPr lang="lv-LV" sz="1600" dirty="0">
                <a:solidFill>
                  <a:schemeClr val="tx2"/>
                </a:solidFill>
                <a:latin typeface="Georgia Pro"/>
                <a:ea typeface="+mn-lt"/>
                <a:cs typeface="+mn-lt"/>
              </a:rPr>
              <a:t>-Krievijas spēki centās izprovocēt sadursmi starp demonstrantiem un Lietuvas varas iestādēm, lai viņi varētu iejaukties kā miera uzturētāji un paziņot par prezidenta pārvaldes ieviešanu.</a:t>
            </a:r>
            <a:endParaRPr lang="lv-LV" sz="1600" dirty="0">
              <a:solidFill>
                <a:schemeClr val="tx2"/>
              </a:solidFill>
              <a:latin typeface="Georgia Pro"/>
            </a:endParaRPr>
          </a:p>
        </p:txBody>
      </p:sp>
    </p:spTree>
    <p:extLst>
      <p:ext uri="{BB962C8B-B14F-4D97-AF65-F5344CB8AC3E}">
        <p14:creationId xmlns:p14="http://schemas.microsoft.com/office/powerpoint/2010/main" val="27109032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Basis">
  <a:themeElements>
    <a:clrScheme name="Basis">
      <a:dk1>
        <a:sysClr val="windowText" lastClr="000000"/>
      </a:dk1>
      <a:lt1>
        <a:sysClr val="window" lastClr="FFFFFF"/>
      </a:lt1>
      <a:dk2>
        <a:srgbClr val="505046"/>
      </a:dk2>
      <a:lt2>
        <a:srgbClr val="EEECE1"/>
      </a:lt2>
      <a:accent1>
        <a:srgbClr val="DF5327"/>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63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452</TotalTime>
  <Words>3441</Words>
  <Application>Microsoft Office PowerPoint</Application>
  <PresentationFormat>Widescreen</PresentationFormat>
  <Paragraphs>224</Paragraphs>
  <Slides>34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Corbel</vt:lpstr>
      <vt:lpstr>Georgia</vt:lpstr>
      <vt:lpstr>georgia pro</vt:lpstr>
      <vt:lpstr>georgia pro</vt:lpstr>
      <vt:lpstr>Basis</vt:lpstr>
      <vt:lpstr>PowerPoint Presentation</vt:lpstr>
      <vt:lpstr>PowerPoint Presentation</vt:lpstr>
      <vt:lpstr>PowerPoint Presentation</vt:lpstr>
      <vt:lpstr>Aptauja ar Ukraiņu klasesbiedru, Daņilu.</vt:lpstr>
      <vt:lpstr>PowerPoint Presentation</vt:lpstr>
      <vt:lpstr>PowerPoint Presentation</vt:lpstr>
      <vt:lpstr>PowerPoint Presentation</vt:lpstr>
      <vt:lpstr>Jautājumi, kas mums pašiem radās par barikādēm. (Un uz kuriem paši atradām atbildes)</vt:lpstr>
      <vt:lpstr>Jautājumi, kas mums pašiem radās par barikādēm. (un uz kuriem paši atradām atbildes)</vt:lpstr>
      <vt:lpstr>Latvijas tautas fronte barikādēs. Romualds Ražuks. (2021)</vt:lpstr>
      <vt:lpstr>PowerPoint Presentation</vt:lpstr>
      <vt:lpstr>Filmas par barikāžu laiku.</vt:lpstr>
      <vt:lpstr>Grāmatas par barikāžu laiku.</vt:lpstr>
      <vt:lpstr>Intervija ar Podnieka studijas producenti Antru Cilinsku </vt:lpstr>
      <vt:lpstr>Intervija ar  producenti Antru Cilinsku.</vt:lpstr>
      <vt:lpstr>Intervija ar  producenti Antru Cilinsku.</vt:lpstr>
      <vt:lpstr>Intervija ar producenti Antru Cilinsku.</vt:lpstr>
      <vt:lpstr>Intervija ar producenti Antru Cilinsku.</vt:lpstr>
      <vt:lpstr>Intervija ar producenti Antru Cilinsku.</vt:lpstr>
      <vt:lpstr>Stāsts par Sandru Rajecku.</vt:lpstr>
      <vt:lpstr>Intervija ar skolas lietvedi – Elitu Bazoni.</vt:lpstr>
      <vt:lpstr>Intervija ar skolas lietvedi – Elitu Bazoni.</vt:lpstr>
      <vt:lpstr>Intervija ar skolas lietvedi – Elitu Bazoni.</vt:lpstr>
      <vt:lpstr>Intervija ar vizuālās mākslas skolotāju Lilitu Jansoni.</vt:lpstr>
      <vt:lpstr>Intervija ar vizuālās mākslas skolotāju Lilitu Jansoni.</vt:lpstr>
      <vt:lpstr>Intervija ar vizuālās mākslas skolotāju Lilitu Jansoni.</vt:lpstr>
      <vt:lpstr>Intervija ar vizuālās mākslas skolotāju Lilitu Jansoni.</vt:lpstr>
      <vt:lpstr>Intervija ar Andu Zariņu.</vt:lpstr>
      <vt:lpstr>Intervija ar Andu Zariņu.</vt:lpstr>
      <vt:lpstr>Intervija ar Andu Zariņu.</vt:lpstr>
      <vt:lpstr>Intervija ar Andu Zariņu.</vt:lpstr>
      <vt:lpstr>Intervija ar Andu Zariņu.</vt:lpstr>
      <vt:lpstr>Intervija ar Daci Ruskuli.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Latvijas janvāra barikādes</dc:title>
  <dc:subject/>
  <dc:creator>Rainer</dc:creator>
  <dc:description/>
  <cp:lastModifiedBy>Iveta Skrastiņa</cp:lastModifiedBy>
  <cp:revision>1147</cp:revision>
  <cp:lastPrinted>2024-02-26T07:09:08Z</cp:lastPrinted>
  <dcterms:created xsi:type="dcterms:W3CDTF">2023-12-27T16:20:48Z</dcterms:created>
  <dcterms:modified xsi:type="dcterms:W3CDTF">2024-02-28T14:42:09Z</dcterms:modified>
  <dc:language>lv-LV</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Platekrāna</vt:lpwstr>
  </property>
  <property fmtid="{D5CDD505-2E9C-101B-9397-08002B2CF9AE}" pid="9" name="ScaleCrop">
    <vt:bool>false</vt:bool>
  </property>
  <property fmtid="{D5CDD505-2E9C-101B-9397-08002B2CF9AE}" pid="10" name="ShareDoc">
    <vt:bool>false</vt:bool>
  </property>
  <property fmtid="{D5CDD505-2E9C-101B-9397-08002B2CF9AE}" pid="11" name="Slides">
    <vt:i4>17</vt:i4>
  </property>
</Properties>
</file>