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Karla" panose="020B0604020202020204" charset="-70"/>
      <p:regular r:id="rId32"/>
      <p:bold r:id="rId33"/>
      <p:italic r:id="rId34"/>
      <p:boldItalic r:id="rId35"/>
    </p:embeddedFont>
    <p:embeddedFont>
      <p:font typeface="Preahvihear" panose="020B0604020202020204" charset="0"/>
      <p:regular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58FCD-F1A7-4C01-B3AB-2199067853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EA30F-526F-4A52-B92F-BE6B5A92AD29}">
      <dgm:prSet/>
      <dgm:spPr/>
      <dgm:t>
        <a:bodyPr/>
        <a:lstStyle/>
        <a:p>
          <a:r>
            <a:rPr lang="lv-LV" b="0" i="0" dirty="0"/>
            <a:t>Vairākums no klases skolēniem šķiro atkritumus, izmantojam depozīta sistēmu, izmantojam auduma maisiņus, lietojam Latvijā ražotus produktus un lietojam A klases elektroierīces.</a:t>
          </a:r>
          <a:endParaRPr lang="en-US" dirty="0"/>
        </a:p>
      </dgm:t>
    </dgm:pt>
    <dgm:pt modelId="{8BFF9316-7BFA-4125-89AD-3BB7A7467D38}" type="parTrans" cxnId="{C8B78501-3B98-42AC-AE40-F62C418844AC}">
      <dgm:prSet/>
      <dgm:spPr/>
      <dgm:t>
        <a:bodyPr/>
        <a:lstStyle/>
        <a:p>
          <a:endParaRPr lang="en-US"/>
        </a:p>
      </dgm:t>
    </dgm:pt>
    <dgm:pt modelId="{09FECC11-2365-4331-8E8B-1562AA487413}" type="sibTrans" cxnId="{C8B78501-3B98-42AC-AE40-F62C418844AC}">
      <dgm:prSet/>
      <dgm:spPr/>
      <dgm:t>
        <a:bodyPr/>
        <a:lstStyle/>
        <a:p>
          <a:endParaRPr lang="en-US"/>
        </a:p>
      </dgm:t>
    </dgm:pt>
    <dgm:pt modelId="{348C253E-E9BB-42ED-BBE1-E2BDB449FDF6}">
      <dgm:prSet/>
      <dgm:spPr/>
      <dgm:t>
        <a:bodyPr/>
        <a:lstStyle/>
        <a:p>
          <a:r>
            <a:rPr lang="lv-LV" b="0" i="0" dirty="0"/>
            <a:t>Protams, mums vēl ir kur tiekties, jo ne visi šķiro atkritumus, izmanto depozīta sistēmu utt.</a:t>
          </a:r>
          <a:endParaRPr lang="en-US" dirty="0"/>
        </a:p>
      </dgm:t>
    </dgm:pt>
    <dgm:pt modelId="{C70D8699-B5A2-465F-8C59-0E93F8E51A1C}" type="parTrans" cxnId="{1FCD75A4-DC8B-4CE7-B46F-8F05483E67EB}">
      <dgm:prSet/>
      <dgm:spPr/>
      <dgm:t>
        <a:bodyPr/>
        <a:lstStyle/>
        <a:p>
          <a:endParaRPr lang="en-US"/>
        </a:p>
      </dgm:t>
    </dgm:pt>
    <dgm:pt modelId="{3940272C-986E-4A3F-BAF5-C260C98056F6}" type="sibTrans" cxnId="{1FCD75A4-DC8B-4CE7-B46F-8F05483E67EB}">
      <dgm:prSet/>
      <dgm:spPr/>
      <dgm:t>
        <a:bodyPr/>
        <a:lstStyle/>
        <a:p>
          <a:endParaRPr lang="en-US"/>
        </a:p>
      </dgm:t>
    </dgm:pt>
    <dgm:pt modelId="{0FD0D67B-23B1-436A-B957-65F051B41962}" type="pres">
      <dgm:prSet presAssocID="{99E58FCD-F1A7-4C01-B3AB-2199067853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68C693-4768-4416-B41F-85DDB0F2E4E6}" type="pres">
      <dgm:prSet presAssocID="{785EA30F-526F-4A52-B92F-BE6B5A92AD29}" presName="hierRoot1" presStyleCnt="0"/>
      <dgm:spPr/>
    </dgm:pt>
    <dgm:pt modelId="{A1221511-B504-4A0F-8F69-D8A68466CDA5}" type="pres">
      <dgm:prSet presAssocID="{785EA30F-526F-4A52-B92F-BE6B5A92AD29}" presName="composite" presStyleCnt="0"/>
      <dgm:spPr/>
    </dgm:pt>
    <dgm:pt modelId="{C069EE0A-6F53-4C29-A7F4-8F59F514DF68}" type="pres">
      <dgm:prSet presAssocID="{785EA30F-526F-4A52-B92F-BE6B5A92AD29}" presName="background" presStyleLbl="node0" presStyleIdx="0" presStyleCnt="2"/>
      <dgm:spPr>
        <a:solidFill>
          <a:schemeClr val="accent6">
            <a:lumMod val="40000"/>
            <a:lumOff val="60000"/>
          </a:schemeClr>
        </a:solidFill>
      </dgm:spPr>
    </dgm:pt>
    <dgm:pt modelId="{08D63930-400D-4328-8799-8C9851812250}" type="pres">
      <dgm:prSet presAssocID="{785EA30F-526F-4A52-B92F-BE6B5A92AD29}" presName="text" presStyleLbl="fgAcc0" presStyleIdx="0" presStyleCnt="2">
        <dgm:presLayoutVars>
          <dgm:chPref val="3"/>
        </dgm:presLayoutVars>
      </dgm:prSet>
      <dgm:spPr/>
    </dgm:pt>
    <dgm:pt modelId="{3DBFDD04-F84D-4023-9B70-9B5AF01223EB}" type="pres">
      <dgm:prSet presAssocID="{785EA30F-526F-4A52-B92F-BE6B5A92AD29}" presName="hierChild2" presStyleCnt="0"/>
      <dgm:spPr/>
    </dgm:pt>
    <dgm:pt modelId="{0A9F32BB-2774-456E-8C66-0E80EE43ED18}" type="pres">
      <dgm:prSet presAssocID="{348C253E-E9BB-42ED-BBE1-E2BDB449FDF6}" presName="hierRoot1" presStyleCnt="0"/>
      <dgm:spPr/>
    </dgm:pt>
    <dgm:pt modelId="{E8FD6933-8102-4446-A955-2EB7D3D35006}" type="pres">
      <dgm:prSet presAssocID="{348C253E-E9BB-42ED-BBE1-E2BDB449FDF6}" presName="composite" presStyleCnt="0"/>
      <dgm:spPr/>
    </dgm:pt>
    <dgm:pt modelId="{52170BDD-D7BB-487C-9797-5286D1C3CA78}" type="pres">
      <dgm:prSet presAssocID="{348C253E-E9BB-42ED-BBE1-E2BDB449FDF6}" presName="background" presStyleLbl="node0" presStyleIdx="1" presStyleCnt="2"/>
      <dgm:spPr>
        <a:solidFill>
          <a:schemeClr val="accent6">
            <a:lumMod val="40000"/>
            <a:lumOff val="60000"/>
          </a:schemeClr>
        </a:solidFill>
      </dgm:spPr>
    </dgm:pt>
    <dgm:pt modelId="{2F44A9F5-7DB2-4AFF-9CAA-54B3C7D8044F}" type="pres">
      <dgm:prSet presAssocID="{348C253E-E9BB-42ED-BBE1-E2BDB449FDF6}" presName="text" presStyleLbl="fgAcc0" presStyleIdx="1" presStyleCnt="2">
        <dgm:presLayoutVars>
          <dgm:chPref val="3"/>
        </dgm:presLayoutVars>
      </dgm:prSet>
      <dgm:spPr/>
    </dgm:pt>
    <dgm:pt modelId="{09D0E2C2-B5A4-4465-A963-266557E3A5AC}" type="pres">
      <dgm:prSet presAssocID="{348C253E-E9BB-42ED-BBE1-E2BDB449FDF6}" presName="hierChild2" presStyleCnt="0"/>
      <dgm:spPr/>
    </dgm:pt>
  </dgm:ptLst>
  <dgm:cxnLst>
    <dgm:cxn modelId="{C8B78501-3B98-42AC-AE40-F62C418844AC}" srcId="{99E58FCD-F1A7-4C01-B3AB-2199067853D3}" destId="{785EA30F-526F-4A52-B92F-BE6B5A92AD29}" srcOrd="0" destOrd="0" parTransId="{8BFF9316-7BFA-4125-89AD-3BB7A7467D38}" sibTransId="{09FECC11-2365-4331-8E8B-1562AA487413}"/>
    <dgm:cxn modelId="{1881095E-0B1F-463B-82BE-12CF1D47F079}" type="presOf" srcId="{785EA30F-526F-4A52-B92F-BE6B5A92AD29}" destId="{08D63930-400D-4328-8799-8C9851812250}" srcOrd="0" destOrd="0" presId="urn:microsoft.com/office/officeart/2005/8/layout/hierarchy1"/>
    <dgm:cxn modelId="{9EB0606A-ED3A-469A-90BD-B272C9511709}" type="presOf" srcId="{348C253E-E9BB-42ED-BBE1-E2BDB449FDF6}" destId="{2F44A9F5-7DB2-4AFF-9CAA-54B3C7D8044F}" srcOrd="0" destOrd="0" presId="urn:microsoft.com/office/officeart/2005/8/layout/hierarchy1"/>
    <dgm:cxn modelId="{1FCD75A4-DC8B-4CE7-B46F-8F05483E67EB}" srcId="{99E58FCD-F1A7-4C01-B3AB-2199067853D3}" destId="{348C253E-E9BB-42ED-BBE1-E2BDB449FDF6}" srcOrd="1" destOrd="0" parTransId="{C70D8699-B5A2-465F-8C59-0E93F8E51A1C}" sibTransId="{3940272C-986E-4A3F-BAF5-C260C98056F6}"/>
    <dgm:cxn modelId="{7E63F8BD-E4C5-4B39-806D-7E688764C243}" type="presOf" srcId="{99E58FCD-F1A7-4C01-B3AB-2199067853D3}" destId="{0FD0D67B-23B1-436A-B957-65F051B41962}" srcOrd="0" destOrd="0" presId="urn:microsoft.com/office/officeart/2005/8/layout/hierarchy1"/>
    <dgm:cxn modelId="{F98B81E2-2B24-48CF-8892-7FE762991FDB}" type="presParOf" srcId="{0FD0D67B-23B1-436A-B957-65F051B41962}" destId="{4C68C693-4768-4416-B41F-85DDB0F2E4E6}" srcOrd="0" destOrd="0" presId="urn:microsoft.com/office/officeart/2005/8/layout/hierarchy1"/>
    <dgm:cxn modelId="{C4A9BBF8-320E-431C-9466-5CE14432579E}" type="presParOf" srcId="{4C68C693-4768-4416-B41F-85DDB0F2E4E6}" destId="{A1221511-B504-4A0F-8F69-D8A68466CDA5}" srcOrd="0" destOrd="0" presId="urn:microsoft.com/office/officeart/2005/8/layout/hierarchy1"/>
    <dgm:cxn modelId="{0FC5D8BC-0134-4397-B44E-A88C1D7FC165}" type="presParOf" srcId="{A1221511-B504-4A0F-8F69-D8A68466CDA5}" destId="{C069EE0A-6F53-4C29-A7F4-8F59F514DF68}" srcOrd="0" destOrd="0" presId="urn:microsoft.com/office/officeart/2005/8/layout/hierarchy1"/>
    <dgm:cxn modelId="{3FC0D29A-C907-4EFC-B04C-9D00A3182B99}" type="presParOf" srcId="{A1221511-B504-4A0F-8F69-D8A68466CDA5}" destId="{08D63930-400D-4328-8799-8C9851812250}" srcOrd="1" destOrd="0" presId="urn:microsoft.com/office/officeart/2005/8/layout/hierarchy1"/>
    <dgm:cxn modelId="{C132CF44-FE14-42D5-89BC-8381A5039019}" type="presParOf" srcId="{4C68C693-4768-4416-B41F-85DDB0F2E4E6}" destId="{3DBFDD04-F84D-4023-9B70-9B5AF01223EB}" srcOrd="1" destOrd="0" presId="urn:microsoft.com/office/officeart/2005/8/layout/hierarchy1"/>
    <dgm:cxn modelId="{198B305C-4AB3-41CA-B863-2CCAE04A3EA7}" type="presParOf" srcId="{0FD0D67B-23B1-436A-B957-65F051B41962}" destId="{0A9F32BB-2774-456E-8C66-0E80EE43ED18}" srcOrd="1" destOrd="0" presId="urn:microsoft.com/office/officeart/2005/8/layout/hierarchy1"/>
    <dgm:cxn modelId="{0B919178-0188-40E2-B624-4ED95EE202E8}" type="presParOf" srcId="{0A9F32BB-2774-456E-8C66-0E80EE43ED18}" destId="{E8FD6933-8102-4446-A955-2EB7D3D35006}" srcOrd="0" destOrd="0" presId="urn:microsoft.com/office/officeart/2005/8/layout/hierarchy1"/>
    <dgm:cxn modelId="{027CC59E-42CB-4AF1-84CA-8922D813EC24}" type="presParOf" srcId="{E8FD6933-8102-4446-A955-2EB7D3D35006}" destId="{52170BDD-D7BB-487C-9797-5286D1C3CA78}" srcOrd="0" destOrd="0" presId="urn:microsoft.com/office/officeart/2005/8/layout/hierarchy1"/>
    <dgm:cxn modelId="{C52125E6-45FC-4A80-B35A-24B53069AAF8}" type="presParOf" srcId="{E8FD6933-8102-4446-A955-2EB7D3D35006}" destId="{2F44A9F5-7DB2-4AFF-9CAA-54B3C7D8044F}" srcOrd="1" destOrd="0" presId="urn:microsoft.com/office/officeart/2005/8/layout/hierarchy1"/>
    <dgm:cxn modelId="{6B0B052C-43AF-4636-9664-684A0C307C70}" type="presParOf" srcId="{0A9F32BB-2774-456E-8C66-0E80EE43ED18}" destId="{09D0E2C2-B5A4-4465-A963-266557E3A5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57025-3F28-4AE3-8BC1-11A24827C01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BB1B5-00AD-4F59-AF42-58305F230A83}">
      <dgm:prSet/>
      <dgm:spPr/>
      <dgm:t>
        <a:bodyPr/>
        <a:lstStyle/>
        <a:p>
          <a:r>
            <a:rPr lang="lv-LV" b="0" i="0" dirty="0"/>
            <a:t>Optimālais patēriņš 9. a klasei būtu 69 t CO</a:t>
          </a:r>
          <a:r>
            <a:rPr lang="lv-LV" b="0" i="0" baseline="-25000" dirty="0"/>
            <a:t>2 </a:t>
          </a:r>
          <a:r>
            <a:rPr lang="lv-LV" b="0" i="0" dirty="0"/>
            <a:t>gadā </a:t>
          </a:r>
          <a:endParaRPr lang="en-US" dirty="0"/>
        </a:p>
      </dgm:t>
    </dgm:pt>
    <dgm:pt modelId="{2C1EBCC6-5E5C-4216-8EA8-7709CD413A65}" type="parTrans" cxnId="{D23C8DCB-449C-44EA-AD85-F9154D3CAA0A}">
      <dgm:prSet/>
      <dgm:spPr/>
      <dgm:t>
        <a:bodyPr/>
        <a:lstStyle/>
        <a:p>
          <a:endParaRPr lang="en-US"/>
        </a:p>
      </dgm:t>
    </dgm:pt>
    <dgm:pt modelId="{B2EF7B8B-CB6F-4BFB-9556-D794A3F6773C}" type="sibTrans" cxnId="{D23C8DCB-449C-44EA-AD85-F9154D3CAA0A}">
      <dgm:prSet/>
      <dgm:spPr/>
      <dgm:t>
        <a:bodyPr/>
        <a:lstStyle/>
        <a:p>
          <a:endParaRPr lang="en-US"/>
        </a:p>
      </dgm:t>
    </dgm:pt>
    <dgm:pt modelId="{AA4E2493-BACF-4556-85CC-5829BF275E5A}">
      <dgm:prSet/>
      <dgm:spPr/>
      <dgm:t>
        <a:bodyPr/>
        <a:lstStyle/>
        <a:p>
          <a:r>
            <a:rPr lang="lv-LV" b="0" i="0" dirty="0"/>
            <a:t>Kopējais 9.a klases ekoloģiskās pēdas nospiedums ir  121,97 t CO</a:t>
          </a:r>
          <a:r>
            <a:rPr lang="lv-LV" b="0" i="0" baseline="-25000" dirty="0"/>
            <a:t>2</a:t>
          </a:r>
          <a:r>
            <a:rPr lang="lv-LV" b="0" i="0" baseline="0" dirty="0"/>
            <a:t> gadā</a:t>
          </a:r>
          <a:endParaRPr lang="en-US" baseline="-25000" dirty="0"/>
        </a:p>
      </dgm:t>
    </dgm:pt>
    <dgm:pt modelId="{3DAD9753-1B89-4276-94C8-4F561F4F81CC}" type="parTrans" cxnId="{3C1F8B16-26DD-49C4-A9E1-B5385475AB6C}">
      <dgm:prSet/>
      <dgm:spPr/>
      <dgm:t>
        <a:bodyPr/>
        <a:lstStyle/>
        <a:p>
          <a:endParaRPr lang="en-US"/>
        </a:p>
      </dgm:t>
    </dgm:pt>
    <dgm:pt modelId="{424B8064-03DD-42F0-B261-CC429A613C34}" type="sibTrans" cxnId="{3C1F8B16-26DD-49C4-A9E1-B5385475AB6C}">
      <dgm:prSet/>
      <dgm:spPr/>
      <dgm:t>
        <a:bodyPr/>
        <a:lstStyle/>
        <a:p>
          <a:endParaRPr lang="en-US"/>
        </a:p>
      </dgm:t>
    </dgm:pt>
    <dgm:pt modelId="{E5C73F94-8619-4C10-8C88-DBBB7D372879}" type="pres">
      <dgm:prSet presAssocID="{31857025-3F28-4AE3-8BC1-11A24827C0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B8FE3A-187B-4F63-864B-6EE5F21C8972}" type="pres">
      <dgm:prSet presAssocID="{126BB1B5-00AD-4F59-AF42-58305F230A83}" presName="hierRoot1" presStyleCnt="0"/>
      <dgm:spPr/>
    </dgm:pt>
    <dgm:pt modelId="{BF8CB84F-F089-4552-B9E2-575F97C3CD52}" type="pres">
      <dgm:prSet presAssocID="{126BB1B5-00AD-4F59-AF42-58305F230A83}" presName="composite" presStyleCnt="0"/>
      <dgm:spPr/>
    </dgm:pt>
    <dgm:pt modelId="{121D6572-81FB-47EA-89D4-093679F3984C}" type="pres">
      <dgm:prSet presAssocID="{126BB1B5-00AD-4F59-AF42-58305F230A83}" presName="background" presStyleLbl="node0" presStyleIdx="0" presStyleCnt="2"/>
      <dgm:spPr>
        <a:solidFill>
          <a:schemeClr val="accent6">
            <a:lumMod val="40000"/>
            <a:lumOff val="60000"/>
          </a:schemeClr>
        </a:solidFill>
      </dgm:spPr>
    </dgm:pt>
    <dgm:pt modelId="{97E502BD-6170-4990-86F1-3C14A9A49D83}" type="pres">
      <dgm:prSet presAssocID="{126BB1B5-00AD-4F59-AF42-58305F230A83}" presName="text" presStyleLbl="fgAcc0" presStyleIdx="0" presStyleCnt="2">
        <dgm:presLayoutVars>
          <dgm:chPref val="3"/>
        </dgm:presLayoutVars>
      </dgm:prSet>
      <dgm:spPr/>
    </dgm:pt>
    <dgm:pt modelId="{233454C7-84F6-4F33-8AD0-00CC08947C37}" type="pres">
      <dgm:prSet presAssocID="{126BB1B5-00AD-4F59-AF42-58305F230A83}" presName="hierChild2" presStyleCnt="0"/>
      <dgm:spPr/>
    </dgm:pt>
    <dgm:pt modelId="{1B16340F-8EB5-44B9-81CD-D1EDE9EB4F0E}" type="pres">
      <dgm:prSet presAssocID="{AA4E2493-BACF-4556-85CC-5829BF275E5A}" presName="hierRoot1" presStyleCnt="0"/>
      <dgm:spPr/>
    </dgm:pt>
    <dgm:pt modelId="{EAB8A17B-9A78-4CA9-BF38-A2FA7ACF5BB8}" type="pres">
      <dgm:prSet presAssocID="{AA4E2493-BACF-4556-85CC-5829BF275E5A}" presName="composite" presStyleCnt="0"/>
      <dgm:spPr/>
    </dgm:pt>
    <dgm:pt modelId="{AAC7C422-AB66-4A5A-8FFB-0BD13EABC87D}" type="pres">
      <dgm:prSet presAssocID="{AA4E2493-BACF-4556-85CC-5829BF275E5A}" presName="background" presStyleLbl="node0" presStyleIdx="1" presStyleCnt="2"/>
      <dgm:spPr>
        <a:solidFill>
          <a:schemeClr val="accent6">
            <a:lumMod val="40000"/>
            <a:lumOff val="60000"/>
          </a:schemeClr>
        </a:solidFill>
      </dgm:spPr>
    </dgm:pt>
    <dgm:pt modelId="{919B9B38-3257-452F-85F5-FEFAC0B0820C}" type="pres">
      <dgm:prSet presAssocID="{AA4E2493-BACF-4556-85CC-5829BF275E5A}" presName="text" presStyleLbl="fgAcc0" presStyleIdx="1" presStyleCnt="2">
        <dgm:presLayoutVars>
          <dgm:chPref val="3"/>
        </dgm:presLayoutVars>
      </dgm:prSet>
      <dgm:spPr/>
    </dgm:pt>
    <dgm:pt modelId="{64BFD0DF-2839-42DA-8ADD-83EA37AAB355}" type="pres">
      <dgm:prSet presAssocID="{AA4E2493-BACF-4556-85CC-5829BF275E5A}" presName="hierChild2" presStyleCnt="0"/>
      <dgm:spPr/>
    </dgm:pt>
  </dgm:ptLst>
  <dgm:cxnLst>
    <dgm:cxn modelId="{3C1F8B16-26DD-49C4-A9E1-B5385475AB6C}" srcId="{31857025-3F28-4AE3-8BC1-11A24827C013}" destId="{AA4E2493-BACF-4556-85CC-5829BF275E5A}" srcOrd="1" destOrd="0" parTransId="{3DAD9753-1B89-4276-94C8-4F561F4F81CC}" sibTransId="{424B8064-03DD-42F0-B261-CC429A613C34}"/>
    <dgm:cxn modelId="{B1921070-9253-491E-A9B6-772E02FD91A5}" type="presOf" srcId="{126BB1B5-00AD-4F59-AF42-58305F230A83}" destId="{97E502BD-6170-4990-86F1-3C14A9A49D83}" srcOrd="0" destOrd="0" presId="urn:microsoft.com/office/officeart/2005/8/layout/hierarchy1"/>
    <dgm:cxn modelId="{86926099-9754-45F8-8AC8-0A6D37550D33}" type="presOf" srcId="{31857025-3F28-4AE3-8BC1-11A24827C013}" destId="{E5C73F94-8619-4C10-8C88-DBBB7D372879}" srcOrd="0" destOrd="0" presId="urn:microsoft.com/office/officeart/2005/8/layout/hierarchy1"/>
    <dgm:cxn modelId="{D23C8DCB-449C-44EA-AD85-F9154D3CAA0A}" srcId="{31857025-3F28-4AE3-8BC1-11A24827C013}" destId="{126BB1B5-00AD-4F59-AF42-58305F230A83}" srcOrd="0" destOrd="0" parTransId="{2C1EBCC6-5E5C-4216-8EA8-7709CD413A65}" sibTransId="{B2EF7B8B-CB6F-4BFB-9556-D794A3F6773C}"/>
    <dgm:cxn modelId="{711F98E2-BC0E-4FB0-AC06-C2815479BAA7}" type="presOf" srcId="{AA4E2493-BACF-4556-85CC-5829BF275E5A}" destId="{919B9B38-3257-452F-85F5-FEFAC0B0820C}" srcOrd="0" destOrd="0" presId="urn:microsoft.com/office/officeart/2005/8/layout/hierarchy1"/>
    <dgm:cxn modelId="{5F9A125F-36E0-46CA-8223-6F7542C9B7C3}" type="presParOf" srcId="{E5C73F94-8619-4C10-8C88-DBBB7D372879}" destId="{36B8FE3A-187B-4F63-864B-6EE5F21C8972}" srcOrd="0" destOrd="0" presId="urn:microsoft.com/office/officeart/2005/8/layout/hierarchy1"/>
    <dgm:cxn modelId="{CA5C4765-A296-4CAA-93D1-985D7A924CA9}" type="presParOf" srcId="{36B8FE3A-187B-4F63-864B-6EE5F21C8972}" destId="{BF8CB84F-F089-4552-B9E2-575F97C3CD52}" srcOrd="0" destOrd="0" presId="urn:microsoft.com/office/officeart/2005/8/layout/hierarchy1"/>
    <dgm:cxn modelId="{62F9CAC5-CF04-4E42-A6E2-C44EF97C3D86}" type="presParOf" srcId="{BF8CB84F-F089-4552-B9E2-575F97C3CD52}" destId="{121D6572-81FB-47EA-89D4-093679F3984C}" srcOrd="0" destOrd="0" presId="urn:microsoft.com/office/officeart/2005/8/layout/hierarchy1"/>
    <dgm:cxn modelId="{A83D2B30-F1CA-42FF-A651-A7C430EED151}" type="presParOf" srcId="{BF8CB84F-F089-4552-B9E2-575F97C3CD52}" destId="{97E502BD-6170-4990-86F1-3C14A9A49D83}" srcOrd="1" destOrd="0" presId="urn:microsoft.com/office/officeart/2005/8/layout/hierarchy1"/>
    <dgm:cxn modelId="{7C80C033-1275-46A0-8D8F-4FBFE620A45A}" type="presParOf" srcId="{36B8FE3A-187B-4F63-864B-6EE5F21C8972}" destId="{233454C7-84F6-4F33-8AD0-00CC08947C37}" srcOrd="1" destOrd="0" presId="urn:microsoft.com/office/officeart/2005/8/layout/hierarchy1"/>
    <dgm:cxn modelId="{8D59C58D-4F19-4270-B712-0D0C0DE30C52}" type="presParOf" srcId="{E5C73F94-8619-4C10-8C88-DBBB7D372879}" destId="{1B16340F-8EB5-44B9-81CD-D1EDE9EB4F0E}" srcOrd="1" destOrd="0" presId="urn:microsoft.com/office/officeart/2005/8/layout/hierarchy1"/>
    <dgm:cxn modelId="{5515257F-0936-4D05-A2BC-1F266F59AE25}" type="presParOf" srcId="{1B16340F-8EB5-44B9-81CD-D1EDE9EB4F0E}" destId="{EAB8A17B-9A78-4CA9-BF38-A2FA7ACF5BB8}" srcOrd="0" destOrd="0" presId="urn:microsoft.com/office/officeart/2005/8/layout/hierarchy1"/>
    <dgm:cxn modelId="{1A317117-8B4C-4414-95F9-5EF4836D5244}" type="presParOf" srcId="{EAB8A17B-9A78-4CA9-BF38-A2FA7ACF5BB8}" destId="{AAC7C422-AB66-4A5A-8FFB-0BD13EABC87D}" srcOrd="0" destOrd="0" presId="urn:microsoft.com/office/officeart/2005/8/layout/hierarchy1"/>
    <dgm:cxn modelId="{2D46A93D-53C6-4A26-8D8F-21815ECF9405}" type="presParOf" srcId="{EAB8A17B-9A78-4CA9-BF38-A2FA7ACF5BB8}" destId="{919B9B38-3257-452F-85F5-FEFAC0B0820C}" srcOrd="1" destOrd="0" presId="urn:microsoft.com/office/officeart/2005/8/layout/hierarchy1"/>
    <dgm:cxn modelId="{9BC70A92-3811-4F74-A918-994B0C174866}" type="presParOf" srcId="{1B16340F-8EB5-44B9-81CD-D1EDE9EB4F0E}" destId="{64BFD0DF-2839-42DA-8ADD-83EA37AAB3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9EE0A-6F53-4C29-A7F4-8F59F514DF68}">
      <dsp:nvSpPr>
        <dsp:cNvPr id="0" name=""/>
        <dsp:cNvSpPr/>
      </dsp:nvSpPr>
      <dsp:spPr>
        <a:xfrm>
          <a:off x="1064" y="534671"/>
          <a:ext cx="3735671" cy="237215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63930-400D-4328-8799-8C9851812250}">
      <dsp:nvSpPr>
        <dsp:cNvPr id="0" name=""/>
        <dsp:cNvSpPr/>
      </dsp:nvSpPr>
      <dsp:spPr>
        <a:xfrm>
          <a:off x="416138" y="928992"/>
          <a:ext cx="3735671" cy="2372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0" kern="1200" dirty="0"/>
            <a:t>Vairākums no klases skolēniem šķiro atkritumus, izmantojam depozīta sistēmu, izmantojam auduma maisiņus, lietojam Latvijā ražotus produktus un lietojam A klases elektroierīces.</a:t>
          </a:r>
          <a:endParaRPr lang="en-US" sz="2000" kern="1200" dirty="0"/>
        </a:p>
      </dsp:txBody>
      <dsp:txXfrm>
        <a:off x="485616" y="998470"/>
        <a:ext cx="3596715" cy="2233195"/>
      </dsp:txXfrm>
    </dsp:sp>
    <dsp:sp modelId="{52170BDD-D7BB-487C-9797-5286D1C3CA78}">
      <dsp:nvSpPr>
        <dsp:cNvPr id="0" name=""/>
        <dsp:cNvSpPr/>
      </dsp:nvSpPr>
      <dsp:spPr>
        <a:xfrm>
          <a:off x="4566884" y="534671"/>
          <a:ext cx="3735671" cy="237215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4A9F5-7DB2-4AFF-9CAA-54B3C7D8044F}">
      <dsp:nvSpPr>
        <dsp:cNvPr id="0" name=""/>
        <dsp:cNvSpPr/>
      </dsp:nvSpPr>
      <dsp:spPr>
        <a:xfrm>
          <a:off x="4981959" y="928992"/>
          <a:ext cx="3735671" cy="2372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0" kern="1200" dirty="0"/>
            <a:t>Protams, mums vēl ir kur tiekties, jo ne visi šķiro atkritumus, izmanto depozīta sistēmu utt.</a:t>
          </a:r>
          <a:endParaRPr lang="en-US" sz="2000" kern="1200" dirty="0"/>
        </a:p>
      </dsp:txBody>
      <dsp:txXfrm>
        <a:off x="5051437" y="998470"/>
        <a:ext cx="3596715" cy="2233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D6572-81FB-47EA-89D4-093679F3984C}">
      <dsp:nvSpPr>
        <dsp:cNvPr id="0" name=""/>
        <dsp:cNvSpPr/>
      </dsp:nvSpPr>
      <dsp:spPr>
        <a:xfrm>
          <a:off x="1040" y="356392"/>
          <a:ext cx="3650794" cy="231825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502BD-6170-4990-86F1-3C14A9A49D83}">
      <dsp:nvSpPr>
        <dsp:cNvPr id="0" name=""/>
        <dsp:cNvSpPr/>
      </dsp:nvSpPr>
      <dsp:spPr>
        <a:xfrm>
          <a:off x="406683" y="741753"/>
          <a:ext cx="3650794" cy="2318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b="0" i="0" kern="1200" dirty="0"/>
            <a:t>Optimālais patēriņš 9. a klasei būtu 69 t CO</a:t>
          </a:r>
          <a:r>
            <a:rPr lang="lv-LV" sz="3000" b="0" i="0" kern="1200" baseline="-25000" dirty="0"/>
            <a:t>2 </a:t>
          </a:r>
          <a:r>
            <a:rPr lang="lv-LV" sz="3000" b="0" i="0" kern="1200" dirty="0"/>
            <a:t>gadā </a:t>
          </a:r>
          <a:endParaRPr lang="en-US" sz="3000" kern="1200" dirty="0"/>
        </a:p>
      </dsp:txBody>
      <dsp:txXfrm>
        <a:off x="474582" y="809652"/>
        <a:ext cx="3514996" cy="2182456"/>
      </dsp:txXfrm>
    </dsp:sp>
    <dsp:sp modelId="{AAC7C422-AB66-4A5A-8FFB-0BD13EABC87D}">
      <dsp:nvSpPr>
        <dsp:cNvPr id="0" name=""/>
        <dsp:cNvSpPr/>
      </dsp:nvSpPr>
      <dsp:spPr>
        <a:xfrm>
          <a:off x="4463121" y="356392"/>
          <a:ext cx="3650794" cy="231825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B9B38-3257-452F-85F5-FEFAC0B0820C}">
      <dsp:nvSpPr>
        <dsp:cNvPr id="0" name=""/>
        <dsp:cNvSpPr/>
      </dsp:nvSpPr>
      <dsp:spPr>
        <a:xfrm>
          <a:off x="4868765" y="741753"/>
          <a:ext cx="3650794" cy="2318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000" b="0" i="0" kern="1200" dirty="0"/>
            <a:t>Kopējais 9.a klases ekoloģiskās pēdas nospiedums ir  121,97 t CO</a:t>
          </a:r>
          <a:r>
            <a:rPr lang="lv-LV" sz="3000" b="0" i="0" kern="1200" baseline="-25000" dirty="0"/>
            <a:t>2</a:t>
          </a:r>
          <a:r>
            <a:rPr lang="lv-LV" sz="3000" b="0" i="0" kern="1200" baseline="0" dirty="0"/>
            <a:t> gadā</a:t>
          </a:r>
          <a:endParaRPr lang="en-US" sz="3000" kern="1200" baseline="-25000" dirty="0"/>
        </a:p>
      </dsp:txBody>
      <dsp:txXfrm>
        <a:off x="4936664" y="809652"/>
        <a:ext cx="3514996" cy="2182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0a9a2a459_6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f0a9a2a459_6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f0a9a2a459_6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f0a9a2a459_6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0a9a2a45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0a9a2a459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0a9a2a459_4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f0a9a2a459_4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0a9a2a459_4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f0a9a2a459_4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bb69687f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bbb69687f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bbb69687fb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bbb69687fb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/>
              <a:t>Daugavpils tramvajs sver 37 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bbb69687f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bbb69687f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bb69687f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bbb69687fb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bf92b2e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bf92b2e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bf92b2e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bf92b2e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0a9a2a45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f0a9a2a45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f0a9a2a459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f0a9a2a459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7889b84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b7889b849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0a9a2a459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0a9a2a459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0a9a2a459_6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f0a9a2a459_6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0a9a2a459_6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0a9a2a459_6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dirty="0"/>
              <a:t>Ekoloģiskās pēdas nospiedums</a:t>
            </a:r>
            <a:endParaRPr dirty="0"/>
          </a:p>
        </p:txBody>
      </p:sp>
      <p:sp>
        <p:nvSpPr>
          <p:cNvPr id="140" name="Google Shape;140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dirty="0"/>
              <a:t>9. a klase </a:t>
            </a:r>
            <a:endParaRPr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1136E4E6-081C-C80C-FE52-210676C44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45" y="2508139"/>
            <a:ext cx="2510655" cy="24773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382752" y="37928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Lauksaimniecība Latvijā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142730" y="894075"/>
            <a:ext cx="3999900" cy="3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v"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v"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600" b="1" dirty="0">
                <a:solidFill>
                  <a:schemeClr val="dk1"/>
                </a:solidFill>
              </a:rPr>
              <a:t>B</a:t>
            </a:r>
            <a:r>
              <a:rPr lang="lv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ioloģiskā lauksaimniecība Latvijā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Būtība ir nodrošināt ilgtspējīgu un kvalitatīvu pārtikas ražošanu, saudzējot apkārtējo vidi, izmantojot dabīgas vielas un procesus.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212" name="Google Shape;212;p37"/>
          <p:cNvSpPr txBox="1">
            <a:spLocks noGrp="1"/>
          </p:cNvSpPr>
          <p:nvPr>
            <p:ph type="body" idx="2"/>
          </p:nvPr>
        </p:nvSpPr>
        <p:spPr>
          <a:xfrm>
            <a:off x="4361116" y="1136493"/>
            <a:ext cx="4640154" cy="3189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lv" sz="5000" b="1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50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Lauksaimniecības problēmas Latvijā</a:t>
            </a:r>
            <a:endParaRPr sz="5000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50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1) Saimniecību pielāgošana ES prasībām. </a:t>
            </a:r>
            <a:endParaRPr sz="5000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50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2) Mājsaimniecības izdevumu pieaugums.</a:t>
            </a:r>
            <a:endParaRPr sz="5000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lv" sz="50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3) Atbalsts sektoram – finansiālais un likumdošanas aspekts. </a:t>
            </a:r>
            <a:endParaRPr sz="5000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500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4) Kvalitatīva sabiedrības informēšana par visām iestāšanās sekām.</a:t>
            </a:r>
            <a:endParaRPr sz="5000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13" name="Google Shape;213;p37"/>
          <p:cNvSpPr txBox="1"/>
          <p:nvPr/>
        </p:nvSpPr>
        <p:spPr>
          <a:xfrm>
            <a:off x="382752" y="4249425"/>
            <a:ext cx="876124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Tiek uzskatīts, ka </a:t>
            </a:r>
            <a:r>
              <a:rPr lang="lv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bioloģiskās lauksaimniecības produkti ir dārgāki, nekā neekoloģiskas lauksaimniecības produkti, bet, pieprasījumam pieaugot, samazināsies produkta cena.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01F6E9FA-4E72-902D-241F-44C624C03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540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169954" y="13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Latvijas izcelsmes </a:t>
            </a:r>
            <a:br>
              <a:rPr lang="lv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 produkti vs importa produkti</a:t>
            </a:r>
            <a:endParaRPr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1363900" cy="13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2082650" y="1514650"/>
            <a:ext cx="9045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>
                <a:solidFill>
                  <a:schemeClr val="dk1"/>
                </a:solidFill>
              </a:rPr>
              <a:t>2,35</a:t>
            </a:r>
            <a:r>
              <a:rPr lang="lv" sz="1700">
                <a:solidFill>
                  <a:schemeClr val="dk1"/>
                </a:solidFill>
                <a:highlight>
                  <a:srgbClr val="FFFFFF"/>
                </a:highlight>
              </a:rPr>
              <a:t>€ (500g)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152476"/>
            <a:ext cx="1320875" cy="13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/>
        </p:nvSpPr>
        <p:spPr>
          <a:xfrm>
            <a:off x="6458300" y="1514650"/>
            <a:ext cx="10413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1800">
                <a:solidFill>
                  <a:schemeClr val="dk1"/>
                </a:solidFill>
              </a:rPr>
              <a:t>2,39</a:t>
            </a:r>
            <a:r>
              <a:rPr lang="lv" sz="1700">
                <a:solidFill>
                  <a:schemeClr val="dk1"/>
                </a:solidFill>
                <a:highlight>
                  <a:srgbClr val="FFFFFF"/>
                </a:highlight>
              </a:rPr>
              <a:t>€ (500g)</a:t>
            </a:r>
            <a:endParaRPr sz="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224" name="Google Shape;22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8550" y="2516375"/>
            <a:ext cx="1749750" cy="12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8"/>
          <p:cNvSpPr txBox="1"/>
          <p:nvPr/>
        </p:nvSpPr>
        <p:spPr>
          <a:xfrm>
            <a:off x="2082650" y="2629625"/>
            <a:ext cx="10413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>
                <a:solidFill>
                  <a:schemeClr val="dk1"/>
                </a:solidFill>
              </a:rPr>
              <a:t>5,38</a:t>
            </a:r>
            <a:r>
              <a:rPr lang="lv" sz="1700">
                <a:solidFill>
                  <a:schemeClr val="dk1"/>
                </a:solidFill>
                <a:highlight>
                  <a:schemeClr val="lt1"/>
                </a:highlight>
              </a:rPr>
              <a:t>€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>
                <a:solidFill>
                  <a:schemeClr val="dk1"/>
                </a:solidFill>
                <a:highlight>
                  <a:schemeClr val="lt1"/>
                </a:highlight>
              </a:rPr>
              <a:t>(1 kg)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26" name="Google Shape;226;p38"/>
          <p:cNvSpPr txBox="1"/>
          <p:nvPr/>
        </p:nvSpPr>
        <p:spPr>
          <a:xfrm>
            <a:off x="6458300" y="2711375"/>
            <a:ext cx="10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1700">
                <a:solidFill>
                  <a:srgbClr val="202124"/>
                </a:solidFill>
                <a:highlight>
                  <a:schemeClr val="lt1"/>
                </a:highlight>
              </a:rPr>
              <a:t>9,89€</a:t>
            </a:r>
            <a:endParaRPr sz="17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1700">
                <a:solidFill>
                  <a:srgbClr val="202124"/>
                </a:solidFill>
                <a:highlight>
                  <a:schemeClr val="lt1"/>
                </a:highlight>
              </a:rPr>
              <a:t>(1 kg)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7" name="Google Shape;22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2988" y="3779500"/>
            <a:ext cx="1320875" cy="13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8"/>
          <p:cNvSpPr txBox="1"/>
          <p:nvPr/>
        </p:nvSpPr>
        <p:spPr>
          <a:xfrm>
            <a:off x="6510800" y="4238925"/>
            <a:ext cx="1199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>
                <a:solidFill>
                  <a:schemeClr val="dk1"/>
                </a:solidFill>
                <a:highlight>
                  <a:srgbClr val="FFFFFF"/>
                </a:highlight>
              </a:rPr>
              <a:t>9,70 €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>
                <a:solidFill>
                  <a:schemeClr val="dk1"/>
                </a:solidFill>
                <a:highlight>
                  <a:srgbClr val="FFFFFF"/>
                </a:highlight>
              </a:rPr>
              <a:t>(1 kg)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2402262"/>
            <a:ext cx="1448326" cy="144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5500" y="3850600"/>
            <a:ext cx="1220100" cy="12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2093175" y="4165300"/>
            <a:ext cx="11571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>
                <a:solidFill>
                  <a:schemeClr val="dk1"/>
                </a:solidFill>
                <a:highlight>
                  <a:srgbClr val="FFFFFF"/>
                </a:highlight>
              </a:rPr>
              <a:t>13,55 €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1700">
                <a:solidFill>
                  <a:schemeClr val="dk1"/>
                </a:solidFill>
                <a:highlight>
                  <a:srgbClr val="FFFFFF"/>
                </a:highlight>
              </a:rPr>
              <a:t>(1 kg)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AC1484EE-FB3C-ED9C-A10A-BF0025DCA8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5702" y="12246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title"/>
          </p:nvPr>
        </p:nvSpPr>
        <p:spPr>
          <a:xfrm>
            <a:off x="200381" y="13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Mājoklis</a:t>
            </a:r>
            <a:endParaRPr lang="lv-LV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Google Shape;237;p39"/>
          <p:cNvSpPr txBox="1"/>
          <p:nvPr/>
        </p:nvSpPr>
        <p:spPr>
          <a:xfrm>
            <a:off x="513710" y="926511"/>
            <a:ext cx="8207271" cy="417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Mūsu klase kopā patēre 17,63 tonnas CO</a:t>
            </a:r>
            <a:r>
              <a:rPr lang="lv" sz="2200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gadā uz mājokli.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22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Kā samazināt mājokļa ietekmi uz vidi?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lv" sz="2200" b="1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92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Elektroenerģijas taupīšana - izmantot A veida elektroierīces</a:t>
            </a:r>
          </a:p>
          <a:p>
            <a:pPr marL="3492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Mājokļa siltināšana.</a:t>
            </a:r>
          </a:p>
          <a:p>
            <a:pPr marL="3492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lv-LV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Izvēlēties centralizētu, efektīvu un uz atjaunojamiem resursiem balstītu apkures sistēmu.</a:t>
            </a:r>
          </a:p>
          <a:p>
            <a:pPr marL="3492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Izmantot saules enerģijas paneļus.</a:t>
            </a:r>
          </a:p>
          <a:p>
            <a:pPr marL="34925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Optimālais laukums vienam cilvēkam ir 20 – 40 m</a:t>
            </a:r>
            <a:r>
              <a:rPr lang="lv-LV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lv" sz="2200" b="1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D3307A0F-7784-D913-E929-FB262E5C8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8107969" cy="740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Kādi mājokļi </a:t>
            </a:r>
            <a:b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atstāj vismazāko ietekmi uz vidi?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Google Shape;249;p41"/>
          <p:cNvSpPr txBox="1">
            <a:spLocks noGrp="1"/>
          </p:cNvSpPr>
          <p:nvPr>
            <p:ph type="body" idx="1"/>
          </p:nvPr>
        </p:nvSpPr>
        <p:spPr>
          <a:xfrm>
            <a:off x="471488" y="1026914"/>
            <a:ext cx="8259044" cy="217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endParaRPr lang="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lv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Mikromājas - nelielas dzīvojamo platību vienības, kas parasti ir labi izolētas un aprīkotas ar energoefektīviem iekārtu modeļiem.</a:t>
            </a:r>
            <a:endParaRPr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lv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Modulārās mājas - izgatavotas ražotnē, izmantojot pārstrādātus materiālus. Tāda veida māj</a:t>
            </a:r>
            <a:r>
              <a:rPr lang="lv-LV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radījis arī</a:t>
            </a:r>
            <a:r>
              <a:rPr lang="lv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Ilons Masks.</a:t>
            </a:r>
            <a:endParaRPr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B55C5E90-C4B7-21CA-262B-38E7A831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750" y="0"/>
            <a:ext cx="1408298" cy="139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E4627-A9F7-4755-8437-610B3BE25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668" y="3098800"/>
            <a:ext cx="3002844" cy="1689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Kāda apkure ir videi draudzīga</a:t>
            </a:r>
            <a:r>
              <a:rPr lang="lv" b="1" dirty="0"/>
              <a:t>?</a:t>
            </a:r>
            <a:endParaRPr b="1" dirty="0"/>
          </a:p>
        </p:txBody>
      </p:sp>
      <p:sp>
        <p:nvSpPr>
          <p:cNvPr id="255" name="Google Shape;255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Siltumsūknis - enerģijas efektīvas sistēmas, kas izmanto gaisu, zemi vai ūdeni, lai absorbētu un pārnestu siltumu uz māju.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Ģeotermālā apkure - izmanto Zemes siltumu, kas ir stabilāks un mazāk ietekmēts no klimata izmaiņām salīdzinājumā ar dabasgāzes apkuri, bet tas ir iespējams tādas vietās kā Islande, Kamčatka utt.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02667059-FBCE-17ED-DDCF-277628F9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823650" y="383691"/>
            <a:ext cx="74967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Dzīvesveida Ietekme uz CO</a:t>
            </a:r>
            <a:r>
              <a:rPr lang="lv" sz="3000" b="1" baseline="-25000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2</a:t>
            </a:r>
            <a: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patēriņu</a:t>
            </a:r>
            <a:endParaRPr sz="3000" b="1" dirty="0"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 dirty="0"/>
          </a:p>
        </p:txBody>
      </p:sp>
      <p:sp>
        <p:nvSpPr>
          <p:cNvPr id="272" name="Google Shape;27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Dzīvesveida paradumi, kas ietekmē CO</a:t>
            </a:r>
            <a:r>
              <a:rPr lang="lv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patēriņu ikdienā: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Importētu pārtikas produktu iegādāšanās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Plastmasas maisiņu vienreizēja izmantošana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Atkritumu nešķirošana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Bieža braukšana ar automašīnu u.c.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575FA9DC-8365-4567-0DDD-23F1964D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>
            <a:spLocks noGrp="1"/>
          </p:cNvSpPr>
          <p:nvPr>
            <p:ph type="title"/>
          </p:nvPr>
        </p:nvSpPr>
        <p:spPr>
          <a:xfrm>
            <a:off x="812850" y="310875"/>
            <a:ext cx="75192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Kopējais klases dzīvesveida </a:t>
            </a:r>
            <a:b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CO</a:t>
            </a:r>
            <a:r>
              <a:rPr lang="lv" sz="3000" b="1" baseline="-25000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2</a:t>
            </a:r>
            <a: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patēriņš</a:t>
            </a:r>
            <a:endParaRPr sz="3000" b="1" dirty="0"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</p:txBody>
      </p:sp>
      <p:sp>
        <p:nvSpPr>
          <p:cNvPr id="278" name="Google Shape;278;p46"/>
          <p:cNvSpPr txBox="1">
            <a:spLocks noGrp="1"/>
          </p:cNvSpPr>
          <p:nvPr>
            <p:ph type="body" idx="1"/>
          </p:nvPr>
        </p:nvSpPr>
        <p:spPr>
          <a:xfrm>
            <a:off x="267600" y="1068350"/>
            <a:ext cx="8609700" cy="385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indent="-342900"/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Klasē kopējais dzīvesveida 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CO</a:t>
            </a:r>
            <a:r>
              <a:rPr lang="lv" sz="2200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2 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patēriņš ir 37,11 t gadā.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Mazākais 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CO</a:t>
            </a:r>
            <a:r>
              <a:rPr lang="lv" sz="2200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2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 kāds paterē gadā, ir 0,1 t.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Lielākais 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CO</a:t>
            </a:r>
            <a:r>
              <a:rPr lang="lv" sz="2200" baseline="-25000" dirty="0">
                <a:solidFill>
                  <a:schemeClr val="dk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2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, ko kāds patērē gadā, 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3,95 t.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Vidējais, cik viens klasesbiedrs patērē gadā, ir 1,61 t.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Optimalais būtu 17,25 t gadā.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9C13B187-C4CF-8B06-3959-7C40B0CF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/>
          <p:nvPr/>
        </p:nvSpPr>
        <p:spPr>
          <a:xfrm>
            <a:off x="6135525" y="33050"/>
            <a:ext cx="30084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7"/>
          <p:cNvSpPr txBox="1">
            <a:spLocks noGrp="1"/>
          </p:cNvSpPr>
          <p:nvPr>
            <p:ph type="title"/>
          </p:nvPr>
        </p:nvSpPr>
        <p:spPr>
          <a:xfrm>
            <a:off x="559950" y="143399"/>
            <a:ext cx="7757114" cy="667633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Datu apkopošana no klases aptaujas</a:t>
            </a:r>
            <a:endParaRPr sz="3000" b="1" dirty="0"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5D6F7BFE-3BD4-4A92-32EB-7D95608B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327" y="-91821"/>
            <a:ext cx="1408298" cy="1390008"/>
          </a:xfrm>
          <a:prstGeom prst="rect">
            <a:avLst/>
          </a:prstGeom>
        </p:spPr>
      </p:pic>
      <p:graphicFrame>
        <p:nvGraphicFramePr>
          <p:cNvPr id="290" name="Google Shape;285;p47">
            <a:extLst>
              <a:ext uri="{FF2B5EF4-FFF2-40B4-BE49-F238E27FC236}">
                <a16:creationId xmlns:a16="http://schemas.microsoft.com/office/drawing/2014/main" id="{61BD014A-CFDB-51BD-1235-46C1522A7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556739"/>
              </p:ext>
            </p:extLst>
          </p:nvPr>
        </p:nvGraphicFramePr>
        <p:xfrm>
          <a:off x="242424" y="982674"/>
          <a:ext cx="8718695" cy="383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>
            <a:spLocks noGrp="1"/>
          </p:cNvSpPr>
          <p:nvPr>
            <p:ph type="title"/>
          </p:nvPr>
        </p:nvSpPr>
        <p:spPr>
          <a:xfrm>
            <a:off x="723569" y="290825"/>
            <a:ext cx="8043456" cy="54406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Ieteikumi dzīvesveida</a:t>
            </a:r>
            <a:b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</a:br>
            <a:r>
              <a:rPr lang="lv" sz="3000" b="1" dirty="0"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ietekmes samazināšanai</a:t>
            </a:r>
            <a:endParaRPr sz="3000" b="1" dirty="0"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</p:txBody>
      </p:sp>
      <p:sp>
        <p:nvSpPr>
          <p:cNvPr id="294" name="Google Shape;294;p48"/>
          <p:cNvSpPr txBox="1">
            <a:spLocks noGrp="1"/>
          </p:cNvSpPr>
          <p:nvPr>
            <p:ph type="body" idx="1"/>
          </p:nvPr>
        </p:nvSpPr>
        <p:spPr>
          <a:xfrm>
            <a:off x="267600" y="1068350"/>
            <a:ext cx="8609700" cy="385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pudelēm krāt korķīšus, lai tos ziedotu. Tie tiks pārstrādāti, un no tā iegūtos līdzekļus ziedo dronu iegādei priekš Ukrainas bruņotajiem spēkiem.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Pārvietošanai izmantot sabiedrisko transportu, velosipēdu vai skūteri automašīnas vietā.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Samazināt atkritumu daudzumu, tos šķirojot un izvēloties pārstrādātus vai vairākas reizes lietojamus produktus.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6D95A8D7-3252-E56D-9D19-E5CEE0D6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82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96CBD60D-B017-FB99-84C1-D40B0335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rezultāti</a:t>
            </a:r>
          </a:p>
        </p:txBody>
      </p:sp>
      <p:pic>
        <p:nvPicPr>
          <p:cNvPr id="6" name="Attēls 5" descr="Attēls, kurā ir zaļš, augs&#10;&#10;Apraksts ģenerēts automātiski">
            <a:extLst>
              <a:ext uri="{FF2B5EF4-FFF2-40B4-BE49-F238E27FC236}">
                <a16:creationId xmlns:a16="http://schemas.microsoft.com/office/drawing/2014/main" id="{2FF1B4C8-4EC7-7ACC-8DD0-29B657F9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702" y="0"/>
            <a:ext cx="1408298" cy="1390008"/>
          </a:xfrm>
          <a:prstGeom prst="rect">
            <a:avLst/>
          </a:prstGeom>
        </p:spPr>
      </p:pic>
      <p:graphicFrame>
        <p:nvGraphicFramePr>
          <p:cNvPr id="8" name="Teksta vietturis 2">
            <a:extLst>
              <a:ext uri="{FF2B5EF4-FFF2-40B4-BE49-F238E27FC236}">
                <a16:creationId xmlns:a16="http://schemas.microsoft.com/office/drawing/2014/main" id="{DB88AC2F-D0FC-0862-EA73-65B09B711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282404"/>
              </p:ext>
            </p:extLst>
          </p:nvPr>
        </p:nvGraphicFramePr>
        <p:xfrm>
          <a:off x="232187" y="1248800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446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ctrTitle"/>
          </p:nvPr>
        </p:nvSpPr>
        <p:spPr>
          <a:xfrm>
            <a:off x="753925" y="380326"/>
            <a:ext cx="7636150" cy="7067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Ekoloģiskā pēda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subTitle" idx="1"/>
          </p:nvPr>
        </p:nvSpPr>
        <p:spPr>
          <a:xfrm>
            <a:off x="256299" y="1262536"/>
            <a:ext cx="8742043" cy="3660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aprēķinātu klases kopējo ekoloģisko nospiedumu, izmantojām Pasaules dabas fonda ekoloģiskās pēdas kalkulatoru.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apturētu neatgriezeniskas klimata pārmaiņas un saglabātu līdzšinējo līdzsvaru dabā,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viens cilvēks nedrīkst radīt vairāk nekā 3 tonnas CO</a:t>
            </a:r>
            <a:r>
              <a:rPr lang="lv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gadā, tāpēc vēlējāmies noskaidrot, vai mūsu dzīvesveids ir videi draudzīgs.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306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Pētījuma mērķis - noskaidrot 9.a klases ietekmi uz klimatu un izstrādāt priekšlikumus, kā samazināt CO</a:t>
            </a:r>
            <a:r>
              <a:rPr lang="lv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patēriņu. 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2BCAA985-555A-FAFE-C0AF-1A3F961F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619" y="0"/>
            <a:ext cx="1407381" cy="13886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BA5D3C3-BF0B-DB92-DEF4-ED405786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9" y="445024"/>
            <a:ext cx="8657371" cy="4039511"/>
          </a:xfrm>
        </p:spPr>
        <p:txBody>
          <a:bodyPr>
            <a:normAutofit/>
          </a:bodyPr>
          <a:lstStyle/>
          <a:p>
            <a:r>
              <a:rPr 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6B582238-859E-56EB-2469-15E482656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834" y="1367862"/>
            <a:ext cx="2666272" cy="26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0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ir ekoloģiskās pēdas nospiedums?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1" cy="38647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indent="0">
              <a:spcAft>
                <a:spcPts val="1200"/>
              </a:spcAft>
              <a:buNone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342900">
              <a:spcAft>
                <a:spcPts val="1200"/>
              </a:spcAft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Ekoloģiskās pēdas nospiedums ir hektāros izteikta zemes un ūdens platība, kas nepieciešama, lai nodrošinātu kādas ekonomikas vai cilvēka ilgtermiņa izdzīvošanu pie noteiktiem dzīves standartiem.</a:t>
            </a:r>
          </a:p>
          <a:p>
            <a:pPr marL="342900">
              <a:spcAft>
                <a:spcPts val="1200"/>
              </a:spcAft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Nospieduma aprēķini veikti, iekļaujot šādus parametrus: transports, mājoklis, pārtika un dzīvesveids. </a:t>
            </a:r>
          </a:p>
          <a:p>
            <a:pPr marL="0" indent="0">
              <a:spcAft>
                <a:spcPts val="1200"/>
              </a:spcAft>
              <a:buNone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indent="0">
              <a:spcAft>
                <a:spcPts val="1200"/>
              </a:spcAft>
              <a:buNone/>
            </a:pPr>
            <a:endParaRPr lang="lv" sz="2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indent="0">
              <a:spcAft>
                <a:spcPts val="1200"/>
              </a:spcAft>
              <a:buNone/>
            </a:pPr>
            <a:endParaRPr lang="lv" sz="2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indent="0">
              <a:spcAft>
                <a:spcPts val="1200"/>
              </a:spcAft>
              <a:buNone/>
            </a:pPr>
            <a:endParaRPr sz="25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44FD1549-FD53-94B7-5536-6B65235F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713" y="3112797"/>
            <a:ext cx="1061287" cy="2039226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003833C8-C1F3-AE20-49BD-97A72B071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702" y="47624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11700" y="29234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205"/>
              <a:buFont typeface="Arial"/>
              <a:buNone/>
            </a:pPr>
            <a:r>
              <a:rPr lang="lv" sz="39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Transports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311700" y="1017724"/>
            <a:ext cx="8520600" cy="4074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21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Klases CO2 patēriņš un ieteikumi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sz="21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Kopēji mūsu klase patērē 42.77 t </a:t>
            </a:r>
            <a:r>
              <a:rPr lang="lv-LV" sz="21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gadā</a:t>
            </a:r>
            <a:r>
              <a:rPr lang="lv" sz="21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. Viens cilvēks mūsu klasē patērē 1.86 t </a:t>
            </a:r>
            <a:r>
              <a:rPr lang="lv-LV" sz="21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gadā</a:t>
            </a:r>
            <a:r>
              <a:rPr lang="lv" sz="21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.</a:t>
            </a:r>
            <a:endParaRPr sz="2100" dirty="0">
              <a:solidFill>
                <a:srgbClr val="1D1B30"/>
              </a:solidFill>
              <a:latin typeface="Times New Roman" panose="02020603050405020304" pitchFamily="18" charset="0"/>
              <a:ea typeface="Karla"/>
              <a:cs typeface="Times New Roman" panose="02020603050405020304" pitchFamily="18" charset="0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1D1B30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rgbClr val="1D1B3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540688" y="1907320"/>
            <a:ext cx="3881400" cy="296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20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Transports ir viens no lielākajiem</a:t>
            </a:r>
            <a:r>
              <a:rPr lang="lv" sz="20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 gaisa piesārņotājiem</a:t>
            </a:r>
            <a:r>
              <a:rPr lang="lv" sz="20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, jo no mašinām izspūlst gāzes, kā piemēram slāpekļa oksīdi, oglekļa oksīdi, sēra dioksīdi, kas var radīt sirds vai plaušu slimības</a:t>
            </a:r>
            <a:endParaRPr sz="2000" dirty="0">
              <a:solidFill>
                <a:srgbClr val="1D1B30"/>
              </a:solidFill>
              <a:latin typeface="Times New Roman" panose="02020603050405020304" pitchFamily="18" charset="0"/>
              <a:ea typeface="Karla"/>
              <a:cs typeface="Times New Roman" panose="02020603050405020304" pitchFamily="18" charset="0"/>
              <a:sym typeface="Karl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20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Protams tas arī ir galvenais </a:t>
            </a:r>
            <a:r>
              <a:rPr lang="lv" sz="20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putekļu izraisītājs.</a:t>
            </a:r>
            <a:endParaRPr sz="2000" b="1" dirty="0">
              <a:solidFill>
                <a:srgbClr val="1D1B30"/>
              </a:solidFill>
              <a:latin typeface="Times New Roman" panose="02020603050405020304" pitchFamily="18" charset="0"/>
              <a:ea typeface="Karla"/>
              <a:cs typeface="Times New Roman" panose="02020603050405020304" pitchFamily="18" charset="0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4882101" y="2022894"/>
            <a:ext cx="4039058" cy="285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" sz="20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Tansports un ceļa satiksme rada </a:t>
            </a:r>
            <a:r>
              <a:rPr lang="lv" sz="20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troksni</a:t>
            </a:r>
            <a:r>
              <a:rPr lang="lv" sz="20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, kas var radīt, apgrūtinājumu aizmigt, trauksmi, bezmiegu, kā arī smagākus veselības traucējumus.</a:t>
            </a:r>
            <a:endParaRPr sz="2000" dirty="0">
              <a:solidFill>
                <a:srgbClr val="1D1B30"/>
              </a:solidFill>
              <a:latin typeface="Times New Roman" panose="02020603050405020304" pitchFamily="18" charset="0"/>
              <a:ea typeface="Karla"/>
              <a:cs typeface="Times New Roman" panose="02020603050405020304" pitchFamily="18" charset="0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CBEA7020-8E80-550F-096C-BD2AFE034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506670" y="15803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lv" sz="30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Kā samazināt CO</a:t>
            </a:r>
            <a:r>
              <a:rPr lang="lv" sz="3000" b="1" baseline="-250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2  </a:t>
            </a:r>
            <a:br>
              <a:rPr lang="lv" sz="3000" b="1" baseline="-25000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</a:br>
            <a:r>
              <a:rPr lang="lv" sz="30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patēriņu transportam ?</a:t>
            </a:r>
            <a:br>
              <a:rPr lang="lv" sz="30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</a:br>
            <a:r>
              <a:rPr lang="lv" sz="3000" b="1" dirty="0">
                <a:solidFill>
                  <a:srgbClr val="1D1B30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 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389940" y="1105188"/>
            <a:ext cx="8754060" cy="388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000"/>
              <a:buFont typeface="Arial" panose="020B0604020202020204" pitchFamily="34" charset="0"/>
              <a:buChar char="•"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ea typeface="Karla"/>
              <a:cs typeface="Times New Roman" panose="02020603050405020304" pitchFamily="18" charset="0"/>
              <a:sym typeface="Karl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000"/>
              <a:buFont typeface="Arial" panose="020B0604020202020204" pitchFamily="34" charset="0"/>
              <a:buChar char="•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Pašvaldīb</a:t>
            </a:r>
            <a:r>
              <a:rPr lang="lv-LV" sz="2200" dirty="0">
                <a:solidFill>
                  <a:schemeClr val="dk1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ā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m ir jāaktualizē eko draudzīgākus variantus, piemēram velosipēdus, elektromobīļus vai elektroskūterus.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000"/>
              <a:buFont typeface="Arial" panose="020B0604020202020204" pitchFamily="34" charset="0"/>
              <a:buChar char="•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Ieviest maksas zonas pilsētu centrā, lai cilvēki mazāk izmantotu savus privātos transportus.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000"/>
              <a:buFont typeface="Arial" panose="020B0604020202020204" pitchFamily="34" charset="0"/>
              <a:buChar char="•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Veicināt darba laika elastīgumu un attālināto darbu/mācības. 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ea typeface="Karla"/>
              <a:cs typeface="Times New Roman" panose="02020603050405020304" pitchFamily="18" charset="0"/>
              <a:sym typeface="Karla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000"/>
              <a:buFont typeface="Arial" panose="020B0604020202020204" pitchFamily="34" charset="0"/>
              <a:buChar char="•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Pašvaldībām ir jānodrošina par brīvu sabiedriskie transporti.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chemeClr val="dk1"/>
                </a:solidFill>
                <a:latin typeface="Times New Roman" panose="02020603050405020304" pitchFamily="18" charset="0"/>
                <a:ea typeface="Karla"/>
                <a:cs typeface="Times New Roman" panose="02020603050405020304" pitchFamily="18" charset="0"/>
                <a:sym typeface="Karla"/>
              </a:rPr>
              <a:t>Katrai pašvaldībai ir jāveido atbilstoša infrastruktūra, lai iedzīvotājiem būtu ērti pārvietoties ar sabiedrisko transportu. 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A620A594-7DD5-0F7A-D6AF-6867CD42A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35728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168577" y="245778"/>
            <a:ext cx="8673274" cy="906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lv-LV" sz="3000" b="1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  <a:t>Vai</a:t>
            </a:r>
            <a:r>
              <a:rPr lang="lv" sz="3000" b="1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  <a:t> elektroauto ir risinājums </a:t>
            </a:r>
            <a:br>
              <a:rPr lang="lv" sz="3000" b="1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</a:br>
            <a:r>
              <a:rPr lang="lv" sz="3000" b="1" dirty="0">
                <a:solidFill>
                  <a:srgbClr val="1D1B30"/>
                </a:solidFill>
                <a:latin typeface="Preahvihear"/>
                <a:ea typeface="Preahvihear"/>
                <a:cs typeface="Preahvihear"/>
                <a:sym typeface="Preahvihear"/>
              </a:rPr>
              <a:t>CO2 patēriņa samazināšanai? </a:t>
            </a:r>
            <a:endParaRPr sz="3000" b="1" dirty="0">
              <a:solidFill>
                <a:srgbClr val="1D1B30"/>
              </a:solidFill>
              <a:latin typeface="Preahvihear"/>
              <a:ea typeface="Preahvihear"/>
              <a:cs typeface="Preahvihear"/>
              <a:sym typeface="Preahvihe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388037" y="148132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>
              <a:buClr>
                <a:schemeClr val="dk1"/>
              </a:buClr>
              <a:buSzPts val="1100"/>
            </a:pPr>
            <a:r>
              <a:rPr lang="lv" sz="2200" dirty="0">
                <a:solidFill>
                  <a:schemeClr val="tx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Mēs uzskatām, ka elektroauto ir draudzīgāki videi, jo elektroauto nav izpūtēja.</a:t>
            </a:r>
          </a:p>
          <a:p>
            <a:pPr marL="342900">
              <a:buClr>
                <a:schemeClr val="dk1"/>
              </a:buClr>
              <a:buSzPts val="1100"/>
            </a:pPr>
            <a:r>
              <a:rPr lang="lv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Elektriskie automobiļi braukšanas laikā nerada oglekļa dioksīda emisijas. </a:t>
            </a:r>
          </a:p>
          <a:p>
            <a:pPr marL="342900">
              <a:buClr>
                <a:schemeClr val="dk1"/>
              </a:buClr>
              <a:buSzPts val="1100"/>
            </a:pPr>
            <a:r>
              <a:rPr lang="lv" sz="2200" dirty="0">
                <a:solidFill>
                  <a:schemeClr val="tx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Elektromobiļi nerada izplūdes gāzu emisijas, taču transportlīdzekļu un akumulatoru ražošana joprojām rada oglekļa emisijas.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lv" sz="2200" dirty="0">
                <a:solidFill>
                  <a:schemeClr val="tx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*Viens no iemesliem, kāpēc iedzīvotājiem nav elektroauto,  ir dārgās izmaksas par to iegādi un maz pieejamās uzlades stacijas. </a:t>
            </a:r>
            <a:endParaRPr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763F5417-E387-1D28-372A-3431CFD8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ctrTitle"/>
          </p:nvPr>
        </p:nvSpPr>
        <p:spPr>
          <a:xfrm>
            <a:off x="1043228" y="230587"/>
            <a:ext cx="7297690" cy="5946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ēšana ietekmē CO</a:t>
            </a:r>
            <a:r>
              <a:rPr lang="lv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patēriņu?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563301" y="1000181"/>
            <a:ext cx="7455000" cy="67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Mūsu klase kopā uz pārtiku patērē 24,46 tonnas CO</a:t>
            </a:r>
            <a:r>
              <a:rPr lang="lv" sz="2200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gadā.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Optimāli būtu 17,25 tonnas CO</a:t>
            </a:r>
            <a:r>
              <a:rPr lang="lv" sz="2200" baseline="-25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lv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gadā.</a:t>
            </a: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" sz="22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Ietekme uz vidi: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lv-LV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ogalina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un smagi ietekmē dzīvniekus;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lv-LV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ārvadāšanas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</a:t>
            </a:r>
            <a:r>
              <a:rPr kumimoji="0" lang="lv-LV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emisijas;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likta </a:t>
            </a:r>
            <a:r>
              <a:rPr kumimoji="0" lang="lv-LV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lauksaimniekošana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lv-LV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ugu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izmiršana;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tabLst/>
              <a:defRPr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kumimoji="0" lang="lv-LV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dens</a:t>
            </a:r>
            <a:r>
              <a:rPr kumimoji="0" lang="lv-LV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piesārņojums.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lv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8F5A921B-BA32-8D9B-5857-A6B2D6FC5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72" y="1582657"/>
            <a:ext cx="2608027" cy="1756986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FB9E2EE7-D272-EE94-2748-C2DE2F146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973" y="3187479"/>
            <a:ext cx="2608027" cy="195602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87160C59-5DAE-B568-1D5E-3C9FDDE50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702" y="17719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Klases aptaujas rezultāti</a:t>
            </a:r>
            <a:b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pārtikas paradumiem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Mūsu klasē: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Bieži ēd gaļu un olas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cilvēki vispār nelieto piena produktus;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Puse no klases nelieto augu izcelsmes produktus, pārējie reti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Lielākā daļa ēd dārzeņus vairākas reizes nedēļā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Vairākums zina pārtikas produktu izcelsmi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Vairākums dažreiz pasūta ēdienu, bet lielākoties gatavo mājās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Izplatītākie maisiņu veidi ir dabai draudzīgi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no visiem nemet ārā ēdienu un apēd visu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5810AE74-0A6E-D588-E6F3-1FAB2D4A5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2" y="0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311700" y="245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minimizēt CO</a:t>
            </a:r>
            <a:r>
              <a:rPr lang="lv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patēriņu</a:t>
            </a:r>
            <a:b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 pārtikas lietošanu?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dirty="0">
                <a:solidFill>
                  <a:schemeClr val="dk1"/>
                </a:solidFill>
              </a:rPr>
              <a:t>Jāatbalsta vietējie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dirty="0">
                <a:solidFill>
                  <a:schemeClr val="dk1"/>
                </a:solidFill>
              </a:rPr>
              <a:t>Jāēd vairāk bioloģiski dārzeņi un augļi 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" dirty="0">
                <a:solidFill>
                  <a:schemeClr val="dk1"/>
                </a:solidFill>
              </a:rPr>
              <a:t>(ekomarķējums produkti)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dirty="0">
                <a:solidFill>
                  <a:schemeClr val="dk1"/>
                </a:solidFill>
              </a:rPr>
              <a:t>Sezonālā pārtika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dirty="0">
                <a:solidFill>
                  <a:schemeClr val="dk1"/>
                </a:solidFill>
              </a:rPr>
              <a:t>Augu izcelsmes produkti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dirty="0">
                <a:solidFill>
                  <a:schemeClr val="dk1"/>
                </a:solidFill>
              </a:rPr>
              <a:t>Pārtikas atlikumus kompostēt / mēslot augus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dirty="0">
                <a:solidFill>
                  <a:schemeClr val="dk1"/>
                </a:solidFill>
              </a:rPr>
              <a:t>Mini dārziņš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dirty="0">
                <a:solidFill>
                  <a:schemeClr val="dk1"/>
                </a:solidFill>
              </a:rPr>
              <a:t>Gatavot mājās </a:t>
            </a: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v" dirty="0">
                <a:solidFill>
                  <a:schemeClr val="dk1"/>
                </a:solidFill>
              </a:rPr>
              <a:t>Neizm</a:t>
            </a:r>
            <a:r>
              <a:rPr lang="lv-LV" dirty="0">
                <a:solidFill>
                  <a:schemeClr val="dk1"/>
                </a:solidFill>
              </a:rPr>
              <a:t>e</a:t>
            </a:r>
            <a:r>
              <a:rPr lang="lv" dirty="0">
                <a:solidFill>
                  <a:schemeClr val="dk1"/>
                </a:solidFill>
              </a:rPr>
              <a:t>st ēdienu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8550" y="3042850"/>
            <a:ext cx="1595451" cy="15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03090" y="3927425"/>
            <a:ext cx="2085998" cy="10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7650" y="3608824"/>
            <a:ext cx="2043775" cy="13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1843" y="1993275"/>
            <a:ext cx="1357250" cy="9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67C675CA-C51E-3568-FB7C-3EA4DBDDC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702" y="12651"/>
            <a:ext cx="1408298" cy="1390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1041</Words>
  <Application>Microsoft Office PowerPoint</Application>
  <PresentationFormat>On-screen Show (16:9)</PresentationFormat>
  <Paragraphs>133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Karla</vt:lpstr>
      <vt:lpstr>Georgia</vt:lpstr>
      <vt:lpstr>Verdana</vt:lpstr>
      <vt:lpstr>Arial</vt:lpstr>
      <vt:lpstr>Calibri</vt:lpstr>
      <vt:lpstr>Times New Roman</vt:lpstr>
      <vt:lpstr>Preahvihear</vt:lpstr>
      <vt:lpstr>Roboto</vt:lpstr>
      <vt:lpstr>Simple Light</vt:lpstr>
      <vt:lpstr>office theme</vt:lpstr>
      <vt:lpstr>Ekoloģiskās pēdas nospiedums</vt:lpstr>
      <vt:lpstr>Ekoloģiskā pēda</vt:lpstr>
      <vt:lpstr>Kas ir ekoloģiskās pēdas nospiedums?</vt:lpstr>
      <vt:lpstr>Transports</vt:lpstr>
      <vt:lpstr>Kā samazināt CO2   patēriņu transportam ?  </vt:lpstr>
      <vt:lpstr>Vai elektroauto ir risinājums  CO2 patēriņa samazināšanai?  </vt:lpstr>
      <vt:lpstr>Kā ēšana ietekmē CO2 patēriņu?</vt:lpstr>
      <vt:lpstr>Klases aptaujas rezultāti  par pārtikas paradumiem</vt:lpstr>
      <vt:lpstr>Kā minimizēt CO2 patēriņu  ar pārtikas lietošanu?</vt:lpstr>
      <vt:lpstr>Lauksaimniecība Latvijā</vt:lpstr>
      <vt:lpstr>Latvijas izcelsmes  EKO produkti vs importa produkti</vt:lpstr>
      <vt:lpstr>Mājoklis</vt:lpstr>
      <vt:lpstr>Kādi mājokļi  atstāj vismazāko ietekmi uz vidi?</vt:lpstr>
      <vt:lpstr>Kāda apkure ir videi draudzīga?</vt:lpstr>
      <vt:lpstr> Dzīvesveida Ietekme uz CO2 patēriņu </vt:lpstr>
      <vt:lpstr>Kopējais klases dzīvesveida  CO2 patēriņš</vt:lpstr>
      <vt:lpstr>Datu apkopošana no klases aptaujas</vt:lpstr>
      <vt:lpstr>Ieteikumi dzīvesveida  ietekmes samazināšanai</vt:lpstr>
      <vt:lpstr>Projekta rezultāti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Ekoloģiskās pēdas nospiedums</dc:title>
  <dc:creator>xXx</dc:creator>
  <cp:lastModifiedBy>Elija Ķerpe</cp:lastModifiedBy>
  <cp:revision>5</cp:revision>
  <dcterms:modified xsi:type="dcterms:W3CDTF">2024-02-26T10:47:40Z</dcterms:modified>
</cp:coreProperties>
</file>