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88" r:id="rId4"/>
    <p:sldId id="289" r:id="rId5"/>
    <p:sldId id="259" r:id="rId6"/>
    <p:sldId id="270" r:id="rId7"/>
    <p:sldId id="291" r:id="rId8"/>
    <p:sldId id="269" r:id="rId9"/>
    <p:sldId id="260" r:id="rId10"/>
    <p:sldId id="299" r:id="rId11"/>
    <p:sldId id="280" r:id="rId12"/>
    <p:sldId id="266" r:id="rId13"/>
    <p:sldId id="284" r:id="rId14"/>
    <p:sldId id="300" r:id="rId15"/>
    <p:sldId id="273" r:id="rId16"/>
    <p:sldId id="301" r:id="rId17"/>
    <p:sldId id="298" r:id="rId18"/>
    <p:sldId id="277" r:id="rId19"/>
    <p:sldId id="302" r:id="rId20"/>
    <p:sldId id="294" r:id="rId21"/>
    <p:sldId id="283" r:id="rId22"/>
    <p:sldId id="287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hyperlink" Target="https://www.google.com/search?sa=X&amp;sca_esv=b378cbf59b0b044f&amp;rlz=1C1GCEA_enLV1022LV1022&amp;hl=lv&amp;biw=1920&amp;bih=953&amp;q=purvciems+iedz%C4%ABvot%C4%81ju+skaits&amp;ved=2ahUKEwim2vjR_76EAxUFPhAIHc2lA3sQ6BMoAHoECEUQAg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v.wikipedia.org/wiki/1970._gadi" TargetMode="External"/><Relationship Id="rId2" Type="http://schemas.openxmlformats.org/officeDocument/2006/relationships/hyperlink" Target="https://lv.wikipedia.org/wiki/196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v.wikipedia.org/wiki/1980._gad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v.wikipedia.org/wiki/17._trolejbusu_mar%C5%A1ruts_(R%C4%ABga)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lv.wikipedia.org/wiki/13._trolejbusu_mar%C5%A1ruts_(R%C4%ABga)" TargetMode="External"/><Relationship Id="rId12" Type="http://schemas.openxmlformats.org/officeDocument/2006/relationships/hyperlink" Target="https://lv.wikipedia.org/wiki/35._trolejbusu_mar%C5%A1ruts_(R%C4%ABga)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v.wikipedia.org/wiki/11._trolejbusu_mar%C5%A1ruts_(R%C4%ABga)" TargetMode="External"/><Relationship Id="rId11" Type="http://schemas.openxmlformats.org/officeDocument/2006/relationships/hyperlink" Target="https://lv.wikipedia.org/wiki/23._trolejbusu_mar%C5%A1ruts_(R%C4%ABga)" TargetMode="External"/><Relationship Id="rId5" Type="http://schemas.openxmlformats.org/officeDocument/2006/relationships/image" Target="../media/image16.jpeg"/><Relationship Id="rId10" Type="http://schemas.openxmlformats.org/officeDocument/2006/relationships/hyperlink" Target="https://lv.wikipedia.org/wiki/22._trolejbusu_mar%C5%A1ruts_(R%C4%ABga)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lv.wikipedia.org/wiki/18._trolejbusu_mar%C5%A1ruts_(R%C4%ABga)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DF67A2E-20A4-0535-56F2-905CFA356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Mana māja-mana pils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A309861-170E-BBF6-308D-0D026C67F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lv-LV" sz="4000" dirty="0"/>
              <a:t>5.a klases projekts</a:t>
            </a:r>
          </a:p>
          <a:p>
            <a:r>
              <a:rPr lang="lv-LV" sz="3000" dirty="0"/>
              <a:t>05.02.2024. </a:t>
            </a:r>
            <a:r>
              <a:rPr lang="lv-LV" sz="3000"/>
              <a:t>-07.02.2024</a:t>
            </a:r>
            <a:r>
              <a:rPr lang="lv-LV" sz="3000" dirty="0"/>
              <a:t>.</a:t>
            </a:r>
          </a:p>
        </p:txBody>
      </p:sp>
      <p:pic>
        <p:nvPicPr>
          <p:cNvPr id="9" name="Grafika 8" descr="Suburban scene with solid fill">
            <a:extLst>
              <a:ext uri="{FF2B5EF4-FFF2-40B4-BE49-F238E27FC236}">
                <a16:creationId xmlns:a16="http://schemas.microsoft.com/office/drawing/2014/main" id="{CE2D4E91-8214-B645-BCBD-82C67CA6F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4801" y="4063998"/>
            <a:ext cx="914401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3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6578C-4316-4C10-89C0-CBAD8BC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67EAD6BE-6743-4E5D-B371-D6D422290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A21397-70AD-4B22-B332-41C5E2CA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76B637C-5B6A-4B3F-951A-42C0E88B52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ACFCE98-3E90-4230-9F34-423CD9A73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B6E6422-6AEA-47B7-9770-5516483C4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432F8A4-33D0-4CE5-ACBF-F9BDA7C0A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CA807DCC-4303-82AF-FB50-872FF7C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Grāmatas</a:t>
            </a:r>
            <a:r>
              <a:rPr lang="en-US" sz="4400" dirty="0"/>
              <a:t> </a:t>
            </a:r>
            <a:r>
              <a:rPr lang="en-US" sz="4400" dirty="0" err="1"/>
              <a:t>saturs</a:t>
            </a:r>
            <a:endParaRPr lang="en-US" sz="4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940E9A-BC73-4828-82AC-C6F5C978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atura vietturis 5" descr="Attēls, kurā ir teksts, papīrs, vēstule, papīra izstrādājums&#10;&#10;Apraksts ģenerēts automātiski">
            <a:extLst>
              <a:ext uri="{FF2B5EF4-FFF2-40B4-BE49-F238E27FC236}">
                <a16:creationId xmlns:a16="http://schemas.microsoft.com/office/drawing/2014/main" id="{6E3ACB76-334B-CBD1-6E41-5EA58200F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413" r="11492" b="1"/>
          <a:stretch/>
        </p:blipFill>
        <p:spPr>
          <a:xfrm>
            <a:off x="1412683" y="1410208"/>
            <a:ext cx="2739167" cy="385878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EBB388-E9A7-4AEA-BCD7-0922DECAF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A4E5B11-5022-AE1D-33CF-90500343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/>
              <a:t>Manas </a:t>
            </a:r>
            <a:r>
              <a:rPr lang="en-US" sz="2400" dirty="0" err="1"/>
              <a:t>mājas</a:t>
            </a:r>
            <a:r>
              <a:rPr lang="en-US" sz="2400" dirty="0"/>
              <a:t> </a:t>
            </a:r>
            <a:r>
              <a:rPr lang="en-US" sz="2400" dirty="0" err="1"/>
              <a:t>vizītkarte</a:t>
            </a: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err="1"/>
              <a:t>Neliela</a:t>
            </a:r>
            <a:r>
              <a:rPr lang="en-US" sz="2400" dirty="0"/>
              <a:t> </a:t>
            </a:r>
            <a:r>
              <a:rPr lang="en-US" sz="2400" dirty="0" err="1"/>
              <a:t>informācija</a:t>
            </a:r>
            <a:r>
              <a:rPr lang="en-US" sz="2400" dirty="0"/>
              <a:t> par </a:t>
            </a:r>
            <a:r>
              <a:rPr lang="en-US" sz="2400" dirty="0" err="1"/>
              <a:t>Purvciemu</a:t>
            </a: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err="1"/>
              <a:t>Informācija</a:t>
            </a:r>
            <a:r>
              <a:rPr lang="en-US" sz="2400" dirty="0"/>
              <a:t> par </a:t>
            </a:r>
            <a:r>
              <a:rPr lang="en-US" sz="2400" dirty="0" err="1"/>
              <a:t>ielu</a:t>
            </a:r>
            <a:r>
              <a:rPr lang="en-US" sz="2400" dirty="0"/>
              <a:t>, </a:t>
            </a:r>
            <a:r>
              <a:rPr lang="en-US" sz="2400" dirty="0" err="1"/>
              <a:t>kurā</a:t>
            </a:r>
            <a:r>
              <a:rPr lang="en-US" sz="2400" dirty="0"/>
              <a:t> es </a:t>
            </a:r>
            <a:r>
              <a:rPr lang="en-US" sz="2400" dirty="0" err="1"/>
              <a:t>dzīvoju</a:t>
            </a: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err="1"/>
              <a:t>Intervija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klasesbiedrie</a:t>
            </a:r>
            <a:r>
              <a:rPr lang="lv-LV" sz="2400" dirty="0"/>
              <a:t>m</a:t>
            </a:r>
            <a:r>
              <a:rPr lang="en-US" sz="2400" dirty="0"/>
              <a:t> «</a:t>
            </a:r>
            <a:r>
              <a:rPr lang="en-US" sz="2400" dirty="0" err="1"/>
              <a:t>Piecas</a:t>
            </a:r>
            <a:r>
              <a:rPr lang="en-US" sz="2400" dirty="0"/>
              <a:t> </a:t>
            </a:r>
            <a:r>
              <a:rPr lang="en-US" sz="2400" dirty="0" err="1"/>
              <a:t>lietas</a:t>
            </a:r>
            <a:r>
              <a:rPr lang="en-US" sz="2400" dirty="0"/>
              <a:t>, </a:t>
            </a:r>
            <a:r>
              <a:rPr lang="en-US" sz="2400" dirty="0" err="1"/>
              <a:t>kuras</a:t>
            </a:r>
            <a:r>
              <a:rPr lang="en-US" sz="2400" dirty="0"/>
              <a:t> </a:t>
            </a:r>
            <a:r>
              <a:rPr lang="en-US" sz="2400" dirty="0" err="1"/>
              <a:t>mājās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</a:t>
            </a:r>
            <a:r>
              <a:rPr lang="en-US" sz="2400" dirty="0" err="1"/>
              <a:t>vispopulārākās</a:t>
            </a:r>
            <a:r>
              <a:rPr lang="en-US" sz="2400" dirty="0"/>
              <a:t>»</a:t>
            </a:r>
          </a:p>
          <a:p>
            <a:pPr marL="285750" indent="-285750" algn="l">
              <a:buFont typeface="Arial"/>
              <a:buChar char="•"/>
            </a:pPr>
            <a:r>
              <a:rPr lang="en-US" sz="2400" dirty="0" err="1"/>
              <a:t>Vārda</a:t>
            </a:r>
            <a:r>
              <a:rPr lang="en-US" sz="2400" dirty="0"/>
              <a:t> «</a:t>
            </a:r>
            <a:r>
              <a:rPr lang="en-US" sz="2400" dirty="0" err="1"/>
              <a:t>māja</a:t>
            </a:r>
            <a:r>
              <a:rPr lang="en-US" sz="2400" dirty="0"/>
              <a:t>» </a:t>
            </a:r>
            <a:r>
              <a:rPr lang="en-US" sz="2400" dirty="0" err="1"/>
              <a:t>skaidrojums</a:t>
            </a: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err="1"/>
              <a:t>Pārdomas</a:t>
            </a:r>
            <a:r>
              <a:rPr lang="en-US" sz="2400" dirty="0"/>
              <a:t> «</a:t>
            </a:r>
            <a:r>
              <a:rPr lang="en-US" sz="2400" dirty="0" err="1"/>
              <a:t>Kāpēc</a:t>
            </a:r>
            <a:r>
              <a:rPr lang="en-US" sz="2400" dirty="0"/>
              <a:t> mana </a:t>
            </a:r>
            <a:r>
              <a:rPr lang="en-US" sz="2400" dirty="0" err="1"/>
              <a:t>māja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mana </a:t>
            </a:r>
            <a:r>
              <a:rPr lang="en-US" sz="2400" dirty="0" err="1"/>
              <a:t>pils</a:t>
            </a:r>
            <a:r>
              <a:rPr lang="lv-LV" sz="2400" dirty="0"/>
              <a:t>?</a:t>
            </a:r>
            <a:r>
              <a:rPr lang="en-US" sz="2400" dirty="0"/>
              <a:t>»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5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F82E3E-E291-4077-9561-D03BD8817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4A9319-91FB-4B4F-815A-A046C6378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65E65E-138F-4485-AA9E-188DF346C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DE2924-A79E-4612-8899-041380003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4B8494-882E-4FE9-BFAD-265155874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5BFCFB-CCDF-43A8-888F-E16CF73D2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2BBE41-3095-49CE-89C1-7419C2AE7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8" name="Rectangle 17">
              <a:extLst>
                <a:ext uri="{FF2B5EF4-FFF2-40B4-BE49-F238E27FC236}">
                  <a16:creationId xmlns:a16="http://schemas.microsoft.com/office/drawing/2014/main" id="{993D86F2-481D-41A1-AC48-ECDDA6FE7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B20293-0839-4D05-8EAC-A70AB511D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DB783BF-AAFA-4C30-9EBC-2C65607B1F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179E01-03C0-4BC2-B367-033DE0277F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78A877D-DF93-425E-A672-8A326E4ACA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B8C1B4-5CAB-40A2-A8D8-6819FAA2FF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6FC0D7-A58F-6EEF-3F44-575D2171325F}"/>
              </a:ext>
            </a:extLst>
          </p:cNvPr>
          <p:cNvSpPr txBox="1"/>
          <p:nvPr/>
        </p:nvSpPr>
        <p:spPr>
          <a:xfrm>
            <a:off x="1072267" y="1041401"/>
            <a:ext cx="6528018" cy="234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Projektu</a:t>
            </a:r>
            <a: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dienu</a:t>
            </a:r>
            <a: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laikā</a:t>
            </a:r>
            <a: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mēs</a:t>
            </a:r>
            <a: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5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UZZINĀJĀM…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517F68-D05B-49EE-AC4A-4FA30812D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8045" y="354118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26">
            <a:extLst>
              <a:ext uri="{FF2B5EF4-FFF2-40B4-BE49-F238E27FC236}">
                <a16:creationId xmlns:a16="http://schemas.microsoft.com/office/drawing/2014/main" id="{6C4BC600-0AE0-41C9-BE5F-6001D8DA6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4662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09C9D47D-65BA-A78F-E575-DF88B741D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536" y="1539145"/>
            <a:ext cx="2612248" cy="33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080" name="Picture 3079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81" name="Rectangle 3080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82" name="Picture 3081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3083" name="Picture 3082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1488DB6F-238F-4BEF-B28F-87D9F674A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3088" name="Rectangle 3087">
              <a:extLst>
                <a:ext uri="{FF2B5EF4-FFF2-40B4-BE49-F238E27FC236}">
                  <a16:creationId xmlns:a16="http://schemas.microsoft.com/office/drawing/2014/main" id="{DD071421-D153-4C0F-A43D-77AF883B3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89" name="Group 3088">
              <a:extLst>
                <a:ext uri="{FF2B5EF4-FFF2-40B4-BE49-F238E27FC236}">
                  <a16:creationId xmlns:a16="http://schemas.microsoft.com/office/drawing/2014/main" id="{E871F7D8-217E-4113-83FA-FFAC54BE7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3090" name="Picture 3089">
                <a:extLst>
                  <a:ext uri="{FF2B5EF4-FFF2-40B4-BE49-F238E27FC236}">
                    <a16:creationId xmlns:a16="http://schemas.microsoft.com/office/drawing/2014/main" id="{AE6B31E5-D515-487D-98AE-A3251F2F1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3091" name="Rectangle 3090">
                <a:extLst>
                  <a:ext uri="{FF2B5EF4-FFF2-40B4-BE49-F238E27FC236}">
                    <a16:creationId xmlns:a16="http://schemas.microsoft.com/office/drawing/2014/main" id="{8DFB339C-7306-4C4B-A75F-5BEE240BA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3092" name="Picture 3091">
                <a:extLst>
                  <a:ext uri="{FF2B5EF4-FFF2-40B4-BE49-F238E27FC236}">
                    <a16:creationId xmlns:a16="http://schemas.microsoft.com/office/drawing/2014/main" id="{A1202C9E-12FB-4368-AD4E-40992C25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3093" name="Picture 3092">
                <a:extLst>
                  <a:ext uri="{FF2B5EF4-FFF2-40B4-BE49-F238E27FC236}">
                    <a16:creationId xmlns:a16="http://schemas.microsoft.com/office/drawing/2014/main" id="{F3E08DAB-0254-426B-80D4-79EF92845E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F209272F-AD3C-A558-C55F-D25515C9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lv-LV" sz="4100" dirty="0"/>
              <a:t>Purvciems</a:t>
            </a:r>
            <a:endParaRPr lang="en-US" sz="4100" dirty="0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9B796F99-70AC-4221-AB20-DFE95996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97" name="Straight Connector 3096">
            <a:extLst>
              <a:ext uri="{FF2B5EF4-FFF2-40B4-BE49-F238E27FC236}">
                <a16:creationId xmlns:a16="http://schemas.microsoft.com/office/drawing/2014/main" id="{3017F138-68A9-4F3F-B240-D26602C26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EE215F4C-280E-F56C-A141-0E29BA263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lv-LV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v-LV" sz="24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2400" b="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 Rīgas dzīvojamais rajons, kas robežojas ar </a:t>
            </a:r>
            <a:r>
              <a:rPr lang="lv-LV" sz="2400" b="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Šmerļa</a:t>
            </a:r>
            <a:r>
              <a:rPr lang="lv-LV" sz="2400" b="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Juglas mežiem un kura koku ieskautajās ielās ir izvietojušies padomju stila dzīvokļu ēku kvartāli.</a:t>
            </a:r>
          </a:p>
          <a:p>
            <a:pPr algn="l"/>
            <a:r>
              <a:rPr lang="lv-LV" sz="240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Iedzīvotāju skaits</a:t>
            </a:r>
            <a:r>
              <a:rPr lang="lv-LV" sz="24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lv-LV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59 940 (2018</a:t>
            </a:r>
            <a:r>
              <a:rPr lang="lv-LV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.gada dati)</a:t>
            </a:r>
            <a:r>
              <a:rPr lang="lv-LV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lv-LV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lv-LV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endParaRPr lang="lv-LV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lv-LV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Font typeface="Arial"/>
              <a:buChar char="•"/>
            </a:pPr>
            <a:endParaRPr lang="lv-LV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960A05F4-7E76-D7AF-9852-4B75810A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89025" y="1090415"/>
            <a:ext cx="4518025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0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D75F357-3ADD-37AD-AA3F-815342D8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7200" b="1" dirty="0"/>
              <a:t>Purvciema vēsture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E729629-B752-D057-C362-04D32D0C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Tagadējā Purvciema teritorijā agrāk bijis Hausmaņa purvs. Nosaukums Purvciems radies 19.gadsimta</a:t>
            </a:r>
            <a:r>
              <a:rPr lang="lv-LV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v-LV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beigās. </a:t>
            </a:r>
          </a:p>
          <a:p>
            <a:r>
              <a:rPr lang="lv-LV" sz="3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20.gadsimta 20.gados</a:t>
            </a:r>
            <a:r>
              <a:rPr lang="lv-LV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v-LV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teritorija pievienota Rīgai, un tajā uzsākta vienģimeņu māju būvniecība, kas turpinājās pēc Otrā pasaules kara.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126919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D75F357-3ADD-37AD-AA3F-815342D8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7200" b="1" dirty="0"/>
              <a:t>Purvciema apbūve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E729629-B752-D057-C362-04D32D0C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196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1964</a:t>
            </a:r>
            <a:r>
              <a:rPr lang="lv-LV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gadā </a:t>
            </a:r>
            <a:r>
              <a:rPr lang="lv-LV" dirty="0">
                <a:solidFill>
                  <a:srgbClr val="000000"/>
                </a:solidFill>
                <a:latin typeface="Arial" panose="020B0604020202020204" pitchFamily="34" charset="0"/>
              </a:rPr>
              <a:t>tika </a:t>
            </a:r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sākta </a:t>
            </a:r>
            <a:r>
              <a:rPr lang="lv-LV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piecstāvu</a:t>
            </a:r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ķieģeļu dzīvojamo māju un sabiedrisko ēku būvniecība. </a:t>
            </a:r>
          </a:p>
          <a:p>
            <a:r>
              <a:rPr lang="lv-LV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1970. gad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1970.</a:t>
            </a:r>
            <a:r>
              <a:rPr lang="lv-LV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 </a:t>
            </a:r>
            <a:r>
              <a:rPr lang="lv-LV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1980. gad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1980. gados</a:t>
            </a:r>
            <a:r>
              <a:rPr lang="lv-LV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turpinājās intensīva Purvciema apbūve— tad tika uzbūvēts, piemēram,  pārtikas lielveikals «Minska», «Mēbeļu nams» u.c. </a:t>
            </a:r>
          </a:p>
          <a:p>
            <a:r>
              <a:rPr lang="lv-LV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Purvciems ir pirmais Rīgas mikrorajons, kurā parādījās 9 stāvu tipveida dzīvojamās mājas.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54101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1315106-A7B3-4730-9E6C-5A878C46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58" name="Rectangle 2057">
              <a:extLst>
                <a:ext uri="{FF2B5EF4-FFF2-40B4-BE49-F238E27FC236}">
                  <a16:creationId xmlns:a16="http://schemas.microsoft.com/office/drawing/2014/main" id="{BD4BC59E-CB55-4DBD-9167-83683CF5C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112B0D5C-D671-4BE5-A795-F9E3F4917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060" name="Picture 2059">
                <a:extLst>
                  <a:ext uri="{FF2B5EF4-FFF2-40B4-BE49-F238E27FC236}">
                    <a16:creationId xmlns:a16="http://schemas.microsoft.com/office/drawing/2014/main" id="{9C3C9968-3015-4513-8699-20563F8826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061" name="Rectangle 2060">
                <a:extLst>
                  <a:ext uri="{FF2B5EF4-FFF2-40B4-BE49-F238E27FC236}">
                    <a16:creationId xmlns:a16="http://schemas.microsoft.com/office/drawing/2014/main" id="{FF20E447-AC9A-4615-B8F6-3D2192D83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062" name="Picture 2061">
                <a:extLst>
                  <a:ext uri="{FF2B5EF4-FFF2-40B4-BE49-F238E27FC236}">
                    <a16:creationId xmlns:a16="http://schemas.microsoft.com/office/drawing/2014/main" id="{CF0CB558-FAA8-4F42-8DE5-6E14A66A11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063" name="Picture 2062">
                <a:extLst>
                  <a:ext uri="{FF2B5EF4-FFF2-40B4-BE49-F238E27FC236}">
                    <a16:creationId xmlns:a16="http://schemas.microsoft.com/office/drawing/2014/main" id="{826614F0-52FE-48FC-AA4F-AE0E9CDCE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5D75F357-3ADD-37AD-AA3F-815342D8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lv-LV" b="1" dirty="0"/>
              <a:t>Izglītība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E336C991-AA99-423E-8FE1-5BA9C97F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D2B860ED-0E27-4D8E-B5F4-C8C3F33C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603644FE-9610-0BDF-061A-74477DD5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600" dirty="0"/>
              <a:t>Cik un kādas skolas ir Purvciemā?</a:t>
            </a:r>
            <a:endParaRPr lang="en-US" sz="3600" dirty="0"/>
          </a:p>
        </p:txBody>
      </p:sp>
      <p:pic>
        <p:nvPicPr>
          <p:cNvPr id="7" name="Attēls 6" descr="Attēls, kurā ir teksts, vēstule, rokraksts, papīrs&#10;&#10;Apraksts ģenerēts automātiski">
            <a:extLst>
              <a:ext uri="{FF2B5EF4-FFF2-40B4-BE49-F238E27FC236}">
                <a16:creationId xmlns:a16="http://schemas.microsoft.com/office/drawing/2014/main" id="{9398CC1B-A103-BFC4-539B-4E67887C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241" t="1267" r="2241" b="30947"/>
          <a:stretch/>
        </p:blipFill>
        <p:spPr>
          <a:xfrm>
            <a:off x="1089468" y="1166069"/>
            <a:ext cx="5678894" cy="43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7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8166578C-4316-4C10-89C0-CBAD8BCB6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032" name="Rectangle 1031">
              <a:extLst>
                <a:ext uri="{FF2B5EF4-FFF2-40B4-BE49-F238E27FC236}">
                  <a16:creationId xmlns:a16="http://schemas.microsoft.com/office/drawing/2014/main" id="{67EAD6BE-6743-4E5D-B371-D6D422290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B5A21397-70AD-4B22-B332-41C5E2CA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034" name="Picture 1033">
                <a:extLst>
                  <a:ext uri="{FF2B5EF4-FFF2-40B4-BE49-F238E27FC236}">
                    <a16:creationId xmlns:a16="http://schemas.microsoft.com/office/drawing/2014/main" id="{576B637C-5B6A-4B3F-951A-42C0E88B52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BACFCE98-3E90-4230-9F34-423CD9A73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036" name="Picture 1035">
                <a:extLst>
                  <a:ext uri="{FF2B5EF4-FFF2-40B4-BE49-F238E27FC236}">
                    <a16:creationId xmlns:a16="http://schemas.microsoft.com/office/drawing/2014/main" id="{9B6E6422-6AEA-47B7-9770-5516483C4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037" name="Picture 1036">
                <a:extLst>
                  <a:ext uri="{FF2B5EF4-FFF2-40B4-BE49-F238E27FC236}">
                    <a16:creationId xmlns:a16="http://schemas.microsoft.com/office/drawing/2014/main" id="{7432F8A4-33D0-4CE5-ACBF-F9BDA7C0A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2F1F1FB9-BB89-9D30-CFCE-F4BC2D43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lv-LV" dirty="0"/>
              <a:t>Transports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C940E9A-BC73-4828-82AC-C6F5C978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8D0D4C-F5B9-DAA4-93F6-2BFEA617B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r="25248" b="4"/>
          <a:stretch/>
        </p:blipFill>
        <p:spPr bwMode="auto">
          <a:xfrm>
            <a:off x="1412683" y="1410208"/>
            <a:ext cx="2539583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2EBB388-E9A7-4AEA-BCD7-0922DECAF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CCB30DE-FCE3-D1BE-04C4-2A6B06277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r>
              <a:rPr lang="lv-LV" b="0" i="0" dirty="0">
                <a:effectLst/>
                <a:latin typeface="Arial" panose="020B0604020202020204" pitchFamily="34" charset="0"/>
              </a:rPr>
              <a:t>Purvciems robežojas ar dzelzceļa līniju Rīga </a:t>
            </a:r>
            <a:r>
              <a:rPr lang="lv-LV" dirty="0">
                <a:latin typeface="Arial" panose="020B0604020202020204" pitchFamily="34" charset="0"/>
              </a:rPr>
              <a:t>- </a:t>
            </a:r>
            <a:r>
              <a:rPr lang="lv-LV" b="0" i="0" dirty="0">
                <a:effectLst/>
                <a:latin typeface="Arial" panose="020B0604020202020204" pitchFamily="34" charset="0"/>
              </a:rPr>
              <a:t>Lugaži (stacija Zemitāni)</a:t>
            </a:r>
          </a:p>
          <a:p>
            <a:r>
              <a:rPr lang="lv-LV" b="0" i="0" dirty="0">
                <a:effectLst/>
                <a:latin typeface="Arial" panose="020B0604020202020204" pitchFamily="34" charset="0"/>
              </a:rPr>
              <a:t>No </a:t>
            </a:r>
            <a:r>
              <a:rPr lang="lv-LV" b="0" i="0" u="none" strike="noStrike" dirty="0">
                <a:effectLst/>
                <a:latin typeface="Arial" panose="020B0604020202020204" pitchFamily="34" charset="0"/>
              </a:rPr>
              <a:t>Rīgas</a:t>
            </a:r>
            <a:r>
              <a:rPr lang="lv-LV" b="0" i="0" dirty="0">
                <a:effectLst/>
                <a:latin typeface="Arial" panose="020B0604020202020204" pitchFamily="34" charset="0"/>
              </a:rPr>
              <a:t> centra uz Purvciemu ved trolejbusu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6" tooltip="11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11.</a:t>
            </a:r>
            <a:r>
              <a:rPr lang="lv-LV" b="0" i="0" dirty="0">
                <a:effectLst/>
                <a:latin typeface="Arial" panose="020B0604020202020204" pitchFamily="34" charset="0"/>
              </a:rPr>
              <a:t>,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7" tooltip="13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13.</a:t>
            </a:r>
            <a:r>
              <a:rPr lang="lv-LV" b="0" i="0" dirty="0">
                <a:effectLst/>
                <a:latin typeface="Arial" panose="020B0604020202020204" pitchFamily="34" charset="0"/>
              </a:rPr>
              <a:t>,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8" tooltip="17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17.</a:t>
            </a:r>
            <a:r>
              <a:rPr lang="lv-LV" b="0" i="0" dirty="0">
                <a:effectLst/>
                <a:latin typeface="Arial" panose="020B0604020202020204" pitchFamily="34" charset="0"/>
              </a:rPr>
              <a:t>,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9" tooltip="18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18.</a:t>
            </a:r>
            <a:r>
              <a:rPr lang="lv-LV" b="0" i="0" dirty="0">
                <a:effectLst/>
                <a:latin typeface="Arial" panose="020B0604020202020204" pitchFamily="34" charset="0"/>
              </a:rPr>
              <a:t>,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10" tooltip="22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22.</a:t>
            </a:r>
            <a:r>
              <a:rPr lang="lv-LV" b="0" i="0" dirty="0">
                <a:effectLst/>
                <a:latin typeface="Arial" panose="020B0604020202020204" pitchFamily="34" charset="0"/>
              </a:rPr>
              <a:t>,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11" tooltip="23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23.</a:t>
            </a:r>
            <a:r>
              <a:rPr lang="lv-LV" b="0" i="0" dirty="0">
                <a:effectLst/>
                <a:latin typeface="Arial" panose="020B0604020202020204" pitchFamily="34" charset="0"/>
              </a:rPr>
              <a:t> un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12" tooltip="35. trolejbusu maršruts (Rīg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35.</a:t>
            </a:r>
            <a:r>
              <a:rPr lang="lv-LV" b="0" i="0" dirty="0">
                <a:effectLst/>
                <a:latin typeface="Arial" panose="020B0604020202020204" pitchFamily="34" charset="0"/>
              </a:rPr>
              <a:t> maršruta līnijas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8795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B4AFDA4-E75C-6AFF-AF83-62E13970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Par 5.a klasi…</a:t>
            </a:r>
            <a:endParaRPr lang="lv-LV" dirty="0"/>
          </a:p>
        </p:txBody>
      </p:sp>
      <p:pic>
        <p:nvPicPr>
          <p:cNvPr id="6" name="Satura vietturis 5" descr="Stick figure families holding hands">
            <a:extLst>
              <a:ext uri="{FF2B5EF4-FFF2-40B4-BE49-F238E27FC236}">
                <a16:creationId xmlns:a16="http://schemas.microsoft.com/office/drawing/2014/main" id="{38ED8201-2450-97B0-CD54-CE2C50B4AE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081" r="4081"/>
          <a:stretch/>
        </p:blipFill>
        <p:spPr>
          <a:xfrm>
            <a:off x="1450975" y="2560638"/>
            <a:ext cx="4559682" cy="3309937"/>
          </a:xfrm>
        </p:spPr>
      </p:pic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9126031-885B-2880-C1C1-2C60F4CA6A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/>
              <a:t>Gandrīz visi klases skolēni dzīvo Purvciemā</a:t>
            </a:r>
          </a:p>
          <a:p>
            <a:r>
              <a:rPr lang="lv-LV" dirty="0"/>
              <a:t>Vistuvāk skolai( ja mērītu laiku, ejot kājām) dzīvo Everts un Viktorija, vistālāk – Patrīcija un Keita T.</a:t>
            </a:r>
          </a:p>
          <a:p>
            <a:r>
              <a:rPr lang="lv-LV" dirty="0"/>
              <a:t>Trīs </a:t>
            </a:r>
            <a:r>
              <a:rPr lang="lv-LV" dirty="0" err="1"/>
              <a:t>klasesbiedri</a:t>
            </a:r>
            <a:r>
              <a:rPr lang="lv-LV" dirty="0"/>
              <a:t> dzīvo vienā ielā</a:t>
            </a:r>
          </a:p>
          <a:p>
            <a:r>
              <a:rPr lang="lv-LV" dirty="0"/>
              <a:t>Divi </a:t>
            </a:r>
            <a:r>
              <a:rPr lang="lv-LV" dirty="0" err="1"/>
              <a:t>klasesbiedri</a:t>
            </a:r>
            <a:r>
              <a:rPr lang="lv-LV" dirty="0"/>
              <a:t> dzīvo vienā mājā</a:t>
            </a:r>
          </a:p>
        </p:txBody>
      </p:sp>
    </p:spTree>
    <p:extLst>
      <p:ext uri="{BB962C8B-B14F-4D97-AF65-F5344CB8AC3E}">
        <p14:creationId xmlns:p14="http://schemas.microsoft.com/office/powerpoint/2010/main" val="219554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1FE44B-46D1-485F-88E0-F790CE42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57D4B92A-5EF4-4B95-8004-943EE0628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93532B-75B6-4775-9B2B-2064D71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6CE258-75E4-4B8E-9C2C-620A11F97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AEEA47-89DA-4860-87E2-DC953998E6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DDD0F81-BADD-46AE-BDB8-65D419C01D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8A4150D-E0D7-4796-8DF9-4BB3BA13E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68E37C4E-41A4-A100-5ACD-E71F8A1E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REZULTĀTI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72FA93-03B0-4857-8946-E04C5E7E2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646E9162-1898-77C8-2C7F-8AFCF1341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4862118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lv-LV" sz="2400" dirty="0"/>
              <a:t>Zinām dažus faktus par Purvciemu</a:t>
            </a:r>
            <a:endParaRPr lang="en-US" sz="2400" dirty="0"/>
          </a:p>
          <a:p>
            <a:pPr algn="l">
              <a:buFont typeface="Arial"/>
              <a:buChar char="•"/>
            </a:pPr>
            <a:r>
              <a:rPr lang="en-US" sz="2400" dirty="0"/>
              <a:t> </a:t>
            </a:r>
            <a:r>
              <a:rPr lang="lv-LV" sz="2400" dirty="0"/>
              <a:t>Esam izveidojuši savas mājas vizītkarti </a:t>
            </a:r>
          </a:p>
          <a:p>
            <a:pPr algn="l">
              <a:buFont typeface="Arial"/>
              <a:buChar char="•"/>
            </a:pPr>
            <a:r>
              <a:rPr lang="lv-LV" sz="2400" dirty="0"/>
              <a:t> Esam uzzinājuši informāciju par savas ielas vēsturi</a:t>
            </a:r>
          </a:p>
          <a:p>
            <a:pPr algn="l">
              <a:buFont typeface="Arial"/>
              <a:buChar char="•"/>
            </a:pPr>
            <a:r>
              <a:rPr lang="lv-LV" sz="2400" dirty="0"/>
              <a:t>Esam labāk iepazinuši savus klasesbiedrus</a:t>
            </a:r>
          </a:p>
          <a:p>
            <a:pPr algn="l">
              <a:buFont typeface="Arial"/>
              <a:buChar char="•"/>
            </a:pPr>
            <a:endParaRPr lang="en-US" sz="2000" dirty="0"/>
          </a:p>
          <a:p>
            <a:pPr algn="l">
              <a:buFont typeface="Arial"/>
              <a:buChar char="•"/>
            </a:pPr>
            <a:endParaRPr lang="lv-LV" sz="2000" dirty="0"/>
          </a:p>
          <a:p>
            <a:pPr algn="l">
              <a:buFont typeface="Arial"/>
              <a:buChar char="•"/>
            </a:pPr>
            <a:endParaRPr lang="en-US" sz="2000" dirty="0"/>
          </a:p>
          <a:p>
            <a:endParaRPr lang="en-US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1F12EDAB-A3DE-50A7-4026-0DEE95B7E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424" r="18709"/>
          <a:stretch/>
        </p:blipFill>
        <p:spPr>
          <a:xfrm>
            <a:off x="6529118" y="1555225"/>
            <a:ext cx="4131036" cy="369619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72251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D03018A-4780-F6C6-BCCC-E0E671F7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dirty="0"/>
              <a:t>Veicām interviju ar klasesbiedriem un noskaidrojām, ka</a:t>
            </a:r>
          </a:p>
        </p:txBody>
      </p:sp>
      <p:pic>
        <p:nvPicPr>
          <p:cNvPr id="6" name="Satura vietturis 5" descr="Attēls, kurā ir apģērbs, persona, iekštelpu, sieviete&#10;&#10;Apraksts ģenerēts automātiski">
            <a:extLst>
              <a:ext uri="{FF2B5EF4-FFF2-40B4-BE49-F238E27FC236}">
                <a16:creationId xmlns:a16="http://schemas.microsoft.com/office/drawing/2014/main" id="{71AC80C3-BC1D-70F2-7F03-F63EF05BD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358" b="8823"/>
          <a:stretch/>
        </p:blipFill>
        <p:spPr>
          <a:xfrm>
            <a:off x="5943600" y="982664"/>
            <a:ext cx="4851917" cy="4486806"/>
          </a:xfrm>
        </p:spPr>
      </p:pic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06AA1CEF-F1FE-FBB1-5FED-E48B9C32D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lv-LV" sz="3200" dirty="0"/>
              <a:t>vispopulārākās lietas mājās ir: gulta, dators, ledusskapis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8392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B5710C2-F485-5F39-B5CB-EA9E7FFB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233" y="1133134"/>
            <a:ext cx="9601196" cy="1568121"/>
          </a:xfrm>
        </p:spPr>
        <p:txBody>
          <a:bodyPr>
            <a:noAutofit/>
          </a:bodyPr>
          <a:lstStyle/>
          <a:p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Projekts </a:t>
            </a:r>
            <a:r>
              <a:rPr lang="lv-LV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veltīts </a:t>
            </a:r>
            <a:r>
              <a:rPr lang="lv-LV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Latvijas Republikas dibināšanas 105.gadadienai</a:t>
            </a:r>
            <a:br>
              <a:rPr lang="lv-LV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v-LV" sz="3200" b="1" dirty="0"/>
          </a:p>
        </p:txBody>
      </p:sp>
      <p:sp>
        <p:nvSpPr>
          <p:cNvPr id="11" name="Satura vietturis 10">
            <a:extLst>
              <a:ext uri="{FF2B5EF4-FFF2-40B4-BE49-F238E27FC236}">
                <a16:creationId xmlns:a16="http://schemas.microsoft.com/office/drawing/2014/main" id="{E7677AF3-F046-3F16-0C45-65A658C75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6600" dirty="0"/>
              <a:t>        </a:t>
            </a:r>
            <a:r>
              <a:rPr lang="lv-LV" sz="6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”MANA DAŽĀDĀ – VIENĪGĀ LATVIJA”</a:t>
            </a:r>
            <a:endParaRPr lang="lv-LV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6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46FE232-594C-4BA4-56FB-950A2EEA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Veltījums Purvciemam</a:t>
            </a:r>
          </a:p>
        </p:txBody>
      </p:sp>
      <p:pic>
        <p:nvPicPr>
          <p:cNvPr id="5" name="Satura vietturis 4" descr="Attēls, kurā ir teksts, rokraksts, zīmējums, vēstule&#10;&#10;Apraksts ģenerēts automātiski">
            <a:extLst>
              <a:ext uri="{FF2B5EF4-FFF2-40B4-BE49-F238E27FC236}">
                <a16:creationId xmlns:a16="http://schemas.microsoft.com/office/drawing/2014/main" id="{2AC70ECB-1BFF-1516-F64E-D77052969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36" b="9976"/>
          <a:stretch/>
        </p:blipFill>
        <p:spPr>
          <a:xfrm>
            <a:off x="3627496" y="2474752"/>
            <a:ext cx="4895719" cy="3401116"/>
          </a:xfrm>
        </p:spPr>
      </p:pic>
    </p:spTree>
    <p:extLst>
      <p:ext uri="{BB962C8B-B14F-4D97-AF65-F5344CB8AC3E}">
        <p14:creationId xmlns:p14="http://schemas.microsoft.com/office/powerpoint/2010/main" val="416872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6646CFB-7481-4211-C73A-56753C8E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5400" dirty="0"/>
              <a:t>«Mana māja ir mana pils», jo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CDDA534-9037-BD64-2E0C-56E7B49F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sz="4000" dirty="0"/>
              <a:t>Tā ir visdrošākā vieta pasaulē</a:t>
            </a:r>
          </a:p>
          <a:p>
            <a:r>
              <a:rPr lang="lv-LV" sz="4000" dirty="0"/>
              <a:t>Tā ir mūsu ģimenes kopīgā vieta</a:t>
            </a:r>
          </a:p>
          <a:p>
            <a:r>
              <a:rPr lang="lv-LV" sz="4000" dirty="0"/>
              <a:t>Tur ir viss, kas man vajadzīgs</a:t>
            </a:r>
          </a:p>
          <a:p>
            <a:r>
              <a:rPr lang="lv-LV" sz="4000" dirty="0"/>
              <a:t>Tur es varu darīt to, ko patiesi vēlos</a:t>
            </a:r>
          </a:p>
          <a:p>
            <a:r>
              <a:rPr lang="lv-LV" sz="4000" dirty="0"/>
              <a:t>Mana māja ir mana pils, ja </a:t>
            </a:r>
            <a:r>
              <a:rPr lang="lv-LV" sz="4300" b="1" dirty="0"/>
              <a:t>ES</a:t>
            </a:r>
            <a:r>
              <a:rPr lang="lv-LV" sz="4000" dirty="0"/>
              <a:t> to redzu kā pili</a:t>
            </a:r>
          </a:p>
          <a:p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val="364761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2698263-F88E-C3C1-BE38-B819FDD7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07925"/>
          </a:xfrm>
        </p:spPr>
        <p:txBody>
          <a:bodyPr>
            <a:normAutofit/>
          </a:bodyPr>
          <a:lstStyle/>
          <a:p>
            <a:r>
              <a:rPr lang="lv-LV" dirty="0"/>
              <a:t>LAI TAVA MĀJA IR TAVA PILS!</a:t>
            </a:r>
          </a:p>
        </p:txBody>
      </p:sp>
      <p:pic>
        <p:nvPicPr>
          <p:cNvPr id="13" name="Satura vietturis 12" descr="Attēls, kurā ir bērnu māksla, zīmējums, skečs, teksts&#10;&#10;Apraksts ģenerēts automātiski">
            <a:extLst>
              <a:ext uri="{FF2B5EF4-FFF2-40B4-BE49-F238E27FC236}">
                <a16:creationId xmlns:a16="http://schemas.microsoft.com/office/drawing/2014/main" id="{B6C240DC-4320-FDCD-8F46-74CE9E619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8" r="3670"/>
          <a:stretch/>
        </p:blipFill>
        <p:spPr>
          <a:xfrm>
            <a:off x="3343868" y="2642532"/>
            <a:ext cx="4986400" cy="3372374"/>
          </a:xfrm>
        </p:spPr>
      </p:pic>
    </p:spTree>
    <p:extLst>
      <p:ext uri="{BB962C8B-B14F-4D97-AF65-F5344CB8AC3E}">
        <p14:creationId xmlns:p14="http://schemas.microsoft.com/office/powerpoint/2010/main" val="3939544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2698263-F88E-C3C1-BE38-B819FDD7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PALDIES PAR UZMANĪBU!</a:t>
            </a:r>
          </a:p>
        </p:txBody>
      </p:sp>
      <p:pic>
        <p:nvPicPr>
          <p:cNvPr id="7" name="Satura vietturis 6" descr="Group of people having fun at music concert">
            <a:extLst>
              <a:ext uri="{FF2B5EF4-FFF2-40B4-BE49-F238E27FC236}">
                <a16:creationId xmlns:a16="http://schemas.microsoft.com/office/drawing/2014/main" id="{F253EDE2-9E53-8EAA-26EF-8E8EBCD32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96" r="2796"/>
          <a:stretch/>
        </p:blipFill>
        <p:spPr>
          <a:xfrm>
            <a:off x="3707933" y="2600588"/>
            <a:ext cx="4748169" cy="3347206"/>
          </a:xfrm>
        </p:spPr>
      </p:pic>
    </p:spTree>
    <p:extLst>
      <p:ext uri="{BB962C8B-B14F-4D97-AF65-F5344CB8AC3E}">
        <p14:creationId xmlns:p14="http://schemas.microsoft.com/office/powerpoint/2010/main" val="189521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DE08DD4-3B49-8EA7-741F-9E2B3BBC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Mūsu projekta devīze: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50083E6-C223-5C5C-6453-4F5777765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sz="3600" dirty="0"/>
              <a:t>   Izmeklē! </a:t>
            </a:r>
          </a:p>
          <a:p>
            <a:pPr marL="0" indent="0" algn="ctr">
              <a:buNone/>
            </a:pPr>
            <a:r>
              <a:rPr lang="lv-LV" sz="3600" dirty="0"/>
              <a:t>   Izdomā!</a:t>
            </a:r>
          </a:p>
          <a:p>
            <a:pPr marL="0" indent="0" algn="ctr">
              <a:buNone/>
            </a:pPr>
            <a:r>
              <a:rPr lang="lv-LV" sz="3600" dirty="0"/>
              <a:t> Izdari!</a:t>
            </a:r>
          </a:p>
          <a:p>
            <a:pPr marL="0" indent="0" algn="ctr">
              <a:buNone/>
            </a:pPr>
            <a:r>
              <a:rPr lang="lv-LV" sz="3600" dirty="0"/>
              <a:t>                                                       </a:t>
            </a:r>
            <a:endParaRPr lang="lv-LV" dirty="0"/>
          </a:p>
        </p:txBody>
      </p:sp>
      <p:sp>
        <p:nvSpPr>
          <p:cNvPr id="4" name="Zvaigzne: 5 stari 3">
            <a:extLst>
              <a:ext uri="{FF2B5EF4-FFF2-40B4-BE49-F238E27FC236}">
                <a16:creationId xmlns:a16="http://schemas.microsoft.com/office/drawing/2014/main" id="{C2F5DD3D-9FD4-FF0C-CE4E-EA59CD30ABD3}"/>
              </a:ext>
            </a:extLst>
          </p:cNvPr>
          <p:cNvSpPr/>
          <p:nvPr/>
        </p:nvSpPr>
        <p:spPr>
          <a:xfrm>
            <a:off x="4370665" y="3691157"/>
            <a:ext cx="536896" cy="459297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Zvaigzne: 5 stari 4">
            <a:extLst>
              <a:ext uri="{FF2B5EF4-FFF2-40B4-BE49-F238E27FC236}">
                <a16:creationId xmlns:a16="http://schemas.microsoft.com/office/drawing/2014/main" id="{C43161C9-C233-1042-7FEB-31B106806BAF}"/>
              </a:ext>
            </a:extLst>
          </p:cNvPr>
          <p:cNvSpPr/>
          <p:nvPr/>
        </p:nvSpPr>
        <p:spPr>
          <a:xfrm>
            <a:off x="5016616" y="2718033"/>
            <a:ext cx="327171" cy="318781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Zvaigzne: 5 stari 5">
            <a:extLst>
              <a:ext uri="{FF2B5EF4-FFF2-40B4-BE49-F238E27FC236}">
                <a16:creationId xmlns:a16="http://schemas.microsoft.com/office/drawing/2014/main" id="{5C7AF30D-7D97-1F8A-1BCE-2DFD5F9774CB}"/>
              </a:ext>
            </a:extLst>
          </p:cNvPr>
          <p:cNvSpPr/>
          <p:nvPr/>
        </p:nvSpPr>
        <p:spPr>
          <a:xfrm>
            <a:off x="7130643" y="2641908"/>
            <a:ext cx="514525" cy="509943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516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EDBE2F5-AE08-579C-E92A-129CFDBA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Projekta mērķis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6E5E383-20BE-147C-0942-144ACB8F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7200" dirty="0"/>
              <a:t>Izzināt savu māju un tās apkārtni</a:t>
            </a:r>
          </a:p>
        </p:txBody>
      </p:sp>
    </p:spTree>
    <p:extLst>
      <p:ext uri="{BB962C8B-B14F-4D97-AF65-F5344CB8AC3E}">
        <p14:creationId xmlns:p14="http://schemas.microsoft.com/office/powerpoint/2010/main" val="82906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81382CC-3D3B-F69A-591A-F961F64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Projekta uzdevumi</a:t>
            </a:r>
            <a:endParaRPr lang="lv-LV" dirty="0">
              <a:latin typeface="Arial Rounded MT Bold" panose="020F070403050403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39FED95-6A0A-DDA1-F46E-626D89802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3200" dirty="0"/>
              <a:t>Izveidot savas mājas vizītkarti</a:t>
            </a:r>
          </a:p>
          <a:p>
            <a:r>
              <a:rPr lang="lv-LV" sz="3200" dirty="0"/>
              <a:t>Izzināt savas ielas vēsturi</a:t>
            </a:r>
          </a:p>
          <a:p>
            <a:r>
              <a:rPr lang="lv-LV" sz="3200" dirty="0"/>
              <a:t>Noskaidrot faktus par Purvciemu</a:t>
            </a:r>
          </a:p>
          <a:p>
            <a:r>
              <a:rPr lang="lv-LV" sz="3200" dirty="0"/>
              <a:t>Izpētīt vārda «māja» nozīmi</a:t>
            </a:r>
          </a:p>
          <a:p>
            <a:r>
              <a:rPr lang="lv-LV" sz="3200" dirty="0"/>
              <a:t>Apkopot materiālus un izveidot grāmatu</a:t>
            </a:r>
          </a:p>
          <a:p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68274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CD98BE7-E24F-4CBA-4045-E3963E266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Projektu dienu laikā mēs  - </a:t>
            </a:r>
            <a:br>
              <a:rPr lang="lv-LV" dirty="0"/>
            </a:br>
            <a:r>
              <a:rPr lang="lv-LV" dirty="0"/>
              <a:t>DARĪJĀM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3B0523D-F8AD-0490-4560-35B314368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/>
              <a:t>Meklējām un apkopojām faktus par Purvciemu un savu ielu</a:t>
            </a:r>
          </a:p>
          <a:p>
            <a:r>
              <a:rPr lang="lv-LV" dirty="0"/>
              <a:t>Strādājām ar elektronisko vārdnīcu «tēzaurs.lv» un meklējām vārda «māja» nozīmju skaidrojumu</a:t>
            </a:r>
          </a:p>
          <a:p>
            <a:r>
              <a:rPr lang="lv-LV" dirty="0"/>
              <a:t>Strādājām grupās un veidojām plakātus</a:t>
            </a:r>
          </a:p>
          <a:p>
            <a:r>
              <a:rPr lang="lv-LV" dirty="0"/>
              <a:t>Izgatavojām grāmatu «Mana māja – mana pils»</a:t>
            </a:r>
          </a:p>
          <a:p>
            <a:r>
              <a:rPr lang="lv-LV" dirty="0"/>
              <a:t>Intervējām savus klasesbiedrus </a:t>
            </a:r>
          </a:p>
          <a:p>
            <a:r>
              <a:rPr lang="lv-LV" dirty="0"/>
              <a:t>Izvērtējām projekta rezultātus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380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AA2BBE8-BC8E-2964-34F5-942D01CB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Noskaidrojām projekta mērķi un uzdevumus</a:t>
            </a:r>
          </a:p>
        </p:txBody>
      </p:sp>
      <p:pic>
        <p:nvPicPr>
          <p:cNvPr id="4" name="Satura vietturis 4" descr="Attēls, kurā ir siena, iekštelpu, apģērbs, teksts&#10;&#10;Apraksts ģenerēts automātiski">
            <a:extLst>
              <a:ext uri="{FF2B5EF4-FFF2-40B4-BE49-F238E27FC236}">
                <a16:creationId xmlns:a16="http://schemas.microsoft.com/office/drawing/2014/main" id="{6CFE063E-7AB0-2D11-DD79-EFC6EC67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85" t="32976" r="5812" b="18506"/>
          <a:stretch/>
        </p:blipFill>
        <p:spPr>
          <a:xfrm>
            <a:off x="3548543" y="2801923"/>
            <a:ext cx="4655890" cy="29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1FE44B-46D1-485F-88E0-F790CE42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4" name="Rectangle 43">
              <a:extLst>
                <a:ext uri="{FF2B5EF4-FFF2-40B4-BE49-F238E27FC236}">
                  <a16:creationId xmlns:a16="http://schemas.microsoft.com/office/drawing/2014/main" id="{57D4B92A-5EF4-4B95-8004-943EE0628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C93532B-75B6-4775-9B2B-2064D71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A6CE258-75E4-4B8E-9C2C-620A11F97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8AEEA47-89DA-4860-87E2-DC953998E6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DDD0F81-BADD-46AE-BDB8-65D419C01D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8A4150D-E0D7-4796-8DF9-4BB3BA13E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67D0F35-6568-CB6A-CCB7-9BA0A3BA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3660056" cy="10459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 err="1"/>
              <a:t>Informatīvu</a:t>
            </a:r>
            <a:r>
              <a:rPr lang="en-US" sz="3200" b="1" dirty="0"/>
              <a:t> </a:t>
            </a:r>
            <a:r>
              <a:rPr lang="en-US" sz="3200" b="1" dirty="0" err="1"/>
              <a:t>plakātu</a:t>
            </a:r>
            <a:r>
              <a:rPr lang="en-US" sz="3200" b="1" dirty="0"/>
              <a:t> </a:t>
            </a:r>
            <a:r>
              <a:rPr lang="en-US" sz="3200" b="1" dirty="0" err="1"/>
              <a:t>izgatavošana</a:t>
            </a:r>
            <a:endParaRPr lang="en-US" sz="3200" b="1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72FA93-03B0-4857-8946-E04C5E7E2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69071263-1AFA-E11E-9A8D-F40CD6063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172749"/>
            <a:ext cx="3660057" cy="37031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>
              <a:buFont typeface="Arial"/>
              <a:buChar char="•"/>
            </a:pPr>
            <a:endParaRPr lang="lv-LV" sz="2400" dirty="0"/>
          </a:p>
          <a:p>
            <a:pPr algn="l"/>
            <a:r>
              <a:rPr lang="en-US" sz="2400" dirty="0" err="1"/>
              <a:t>Sadalījāmies</a:t>
            </a:r>
            <a:r>
              <a:rPr lang="en-US" sz="2400" dirty="0"/>
              <a:t> </a:t>
            </a:r>
            <a:r>
              <a:rPr lang="en-US" sz="2400" dirty="0" err="1"/>
              <a:t>grupās</a:t>
            </a:r>
            <a:r>
              <a:rPr lang="lv-LV" sz="2400" dirty="0"/>
              <a:t>. K</a:t>
            </a:r>
            <a:r>
              <a:rPr lang="en-US" sz="2400" dirty="0" err="1"/>
              <a:t>atra</a:t>
            </a:r>
            <a:r>
              <a:rPr lang="en-US" sz="2400" dirty="0"/>
              <a:t> </a:t>
            </a:r>
            <a:r>
              <a:rPr lang="en-US" sz="2400" dirty="0" err="1"/>
              <a:t>grupa</a:t>
            </a:r>
            <a:r>
              <a:rPr lang="en-US" sz="2400" dirty="0"/>
              <a:t> </a:t>
            </a:r>
            <a:r>
              <a:rPr lang="en-US" sz="2400" dirty="0" err="1"/>
              <a:t>veidoja</a:t>
            </a:r>
            <a:r>
              <a:rPr lang="en-US" sz="2400" dirty="0"/>
              <a:t> </a:t>
            </a:r>
            <a:r>
              <a:rPr lang="en-US" sz="2400" dirty="0" err="1"/>
              <a:t>plakātu</a:t>
            </a:r>
            <a:r>
              <a:rPr lang="en-US" sz="2400" dirty="0"/>
              <a:t> par </a:t>
            </a:r>
            <a:r>
              <a:rPr lang="en-US" sz="2400" dirty="0" err="1"/>
              <a:t>Purvciem</a:t>
            </a:r>
            <a:r>
              <a:rPr lang="lv-LV" sz="2400" dirty="0"/>
              <a:t>a:</a:t>
            </a: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vēsturi</a:t>
            </a: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izglītību</a:t>
            </a: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400" dirty="0"/>
              <a:t>t</a:t>
            </a:r>
            <a:r>
              <a:rPr lang="en-US" sz="2400" dirty="0" err="1"/>
              <a:t>ransportu</a:t>
            </a:r>
            <a:endParaRPr lang="lv-LV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400" dirty="0"/>
              <a:t>apbūvi</a:t>
            </a:r>
          </a:p>
          <a:p>
            <a:pPr algn="l"/>
            <a:endParaRPr lang="en-US" sz="2400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7" name="Satura vietturis 6" descr="Attēls, kurā ir teksts, kvīts, rokraksts, vēstule&#10;&#10;Apraksts ģenerēts automātiski">
            <a:extLst>
              <a:ext uri="{FF2B5EF4-FFF2-40B4-BE49-F238E27FC236}">
                <a16:creationId xmlns:a16="http://schemas.microsoft.com/office/drawing/2014/main" id="{E9C515AE-77DF-8943-1FA6-147CEBD5A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478" r="2" b="8418"/>
          <a:stretch/>
        </p:blipFill>
        <p:spPr bwMode="auto">
          <a:xfrm>
            <a:off x="5418668" y="982131"/>
            <a:ext cx="5469466" cy="4893735"/>
          </a:xfrm>
          <a:prstGeom prst="rect">
            <a:avLst/>
          </a:prstGeom>
          <a:noFill/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7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E1520-2FF6-4854-9AF4-AEF2311B5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BA5D1594-F7BA-4C1C-9385-FD09BD2A6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51BC212-81ED-4D4F-A9E1-FE62C9B06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2993D6C-D352-4196-8909-21BFE9863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C52BDAD-556E-4C4C-B776-FD44D9082A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6D91A09-3DF6-490E-955F-8671B86A1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EAA77F7-514B-46E6-980A-60EF524833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5ACA07DE-2CC2-D786-08AF-E4FA3F57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587" y="982132"/>
            <a:ext cx="4077050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lv-LV" dirty="0"/>
              <a:t>	</a:t>
            </a:r>
            <a:r>
              <a:rPr lang="lv-LV" sz="2700" b="1" dirty="0"/>
              <a:t>Grāmatas    veidošana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0FF6F-093D-47AB-9CBA-8BBEF7F73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63510C-FF2B-41B2-AEFC-A952A7507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atura vietturis 6">
            <a:extLst>
              <a:ext uri="{FF2B5EF4-FFF2-40B4-BE49-F238E27FC236}">
                <a16:creationId xmlns:a16="http://schemas.microsoft.com/office/drawing/2014/main" id="{B08A6312-9156-DC5C-6B25-FDB83646F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lv-LV" sz="3200" dirty="0"/>
              <a:t>Mēs katrs izgatavojām grāmatu «Mana māja- mana pils»  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314C2485-6C74-A184-4741-F47FC8677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43" y="1018999"/>
            <a:ext cx="5942687" cy="48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bisk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934</TotalTime>
  <Words>554</Words>
  <Application>Microsoft Office PowerPoint</Application>
  <PresentationFormat>Platekrāna</PresentationFormat>
  <Paragraphs>88</Paragraphs>
  <Slides>23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23</vt:i4>
      </vt:variant>
    </vt:vector>
  </HeadingPairs>
  <TitlesOfParts>
    <vt:vector size="31" baseType="lpstr">
      <vt:lpstr>Algerian</vt:lpstr>
      <vt:lpstr>Arial</vt:lpstr>
      <vt:lpstr>Arial</vt:lpstr>
      <vt:lpstr>Arial Rounded MT Bold</vt:lpstr>
      <vt:lpstr>Calibri</vt:lpstr>
      <vt:lpstr>Garamond</vt:lpstr>
      <vt:lpstr>Times New Roman</vt:lpstr>
      <vt:lpstr>Dabisks</vt:lpstr>
      <vt:lpstr>Mana māja-mana pils</vt:lpstr>
      <vt:lpstr>Projekts veltīts Latvijas Republikas dibināšanas 105.gadadienai </vt:lpstr>
      <vt:lpstr>Mūsu projekta devīze:</vt:lpstr>
      <vt:lpstr>Projekta mērķis</vt:lpstr>
      <vt:lpstr>Projekta uzdevumi</vt:lpstr>
      <vt:lpstr>Projektu dienu laikā mēs  -  DARĪJĀM</vt:lpstr>
      <vt:lpstr>Noskaidrojām projekta mērķi un uzdevumus</vt:lpstr>
      <vt:lpstr>Informatīvu plakātu izgatavošana</vt:lpstr>
      <vt:lpstr> Grāmatas    veidošana</vt:lpstr>
      <vt:lpstr>Grāmatas saturs</vt:lpstr>
      <vt:lpstr>PowerPoint prezentācija</vt:lpstr>
      <vt:lpstr>Purvciems</vt:lpstr>
      <vt:lpstr>Purvciema vēsture</vt:lpstr>
      <vt:lpstr>Purvciema apbūve</vt:lpstr>
      <vt:lpstr>Izglītība</vt:lpstr>
      <vt:lpstr>Transports</vt:lpstr>
      <vt:lpstr>Par 5.a klasi…</vt:lpstr>
      <vt:lpstr>REZULTĀTI </vt:lpstr>
      <vt:lpstr>Veicām interviju ar klasesbiedriem un noskaidrojām, ka</vt:lpstr>
      <vt:lpstr>Veltījums Purvciemam</vt:lpstr>
      <vt:lpstr>«Mana māja ir mana pils», jo</vt:lpstr>
      <vt:lpstr>LAI TAVA MĀJA IR TAVA PILS!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Gaismas Pils</dc:title>
  <dc:creator>Aija Začesta</dc:creator>
  <cp:lastModifiedBy>Aija Začesta</cp:lastModifiedBy>
  <cp:revision>84</cp:revision>
  <dcterms:created xsi:type="dcterms:W3CDTF">2023-02-08T07:39:54Z</dcterms:created>
  <dcterms:modified xsi:type="dcterms:W3CDTF">2024-02-27T15:30:39Z</dcterms:modified>
</cp:coreProperties>
</file>